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1" r:id="rId5"/>
    <p:sldId id="263" r:id="rId6"/>
    <p:sldId id="266" r:id="rId7"/>
    <p:sldId id="267" r:id="rId8"/>
    <p:sldId id="269" r:id="rId9"/>
    <p:sldId id="270" r:id="rId10"/>
    <p:sldId id="271" r:id="rId11"/>
    <p:sldId id="272" r:id="rId12"/>
    <p:sldId id="268" r:id="rId13"/>
    <p:sldId id="257"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Stijl, licht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FD0F851-EC5A-4D38-B0AD-8093EC10F338}" styleName="Stijl, licht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6" d="100"/>
          <a:sy n="116" d="100"/>
        </p:scale>
        <p:origin x="390"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A3270FA-5FEE-4C32-BB77-F836F6AB40DE}"/>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xmlns="" id="{6701D21E-2DAF-49D0-A779-E5D26DC830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xmlns="" id="{91AA2F1E-22AB-4B0F-94D6-CF35AAB1B826}"/>
              </a:ext>
            </a:extLst>
          </p:cNvPr>
          <p:cNvSpPr>
            <a:spLocks noGrp="1"/>
          </p:cNvSpPr>
          <p:nvPr>
            <p:ph type="dt" sz="half" idx="10"/>
          </p:nvPr>
        </p:nvSpPr>
        <p:spPr/>
        <p:txBody>
          <a:bodyPr/>
          <a:lstStyle/>
          <a:p>
            <a:fld id="{753B9308-8BCF-4401-8998-DEC227244D64}" type="datetimeFigureOut">
              <a:rPr lang="nl-NL" smtClean="0"/>
              <a:t>22-6-2018</a:t>
            </a:fld>
            <a:endParaRPr lang="nl-NL"/>
          </a:p>
        </p:txBody>
      </p:sp>
      <p:sp>
        <p:nvSpPr>
          <p:cNvPr id="5" name="Tijdelijke aanduiding voor voettekst 4">
            <a:extLst>
              <a:ext uri="{FF2B5EF4-FFF2-40B4-BE49-F238E27FC236}">
                <a16:creationId xmlns:a16="http://schemas.microsoft.com/office/drawing/2014/main" xmlns="" id="{AA0D422C-18A4-4E9A-9FE9-E09E9C1E0E6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xmlns="" id="{BE02066D-A325-4A39-A266-EF0766E34DD7}"/>
              </a:ext>
            </a:extLst>
          </p:cNvPr>
          <p:cNvSpPr>
            <a:spLocks noGrp="1"/>
          </p:cNvSpPr>
          <p:nvPr>
            <p:ph type="sldNum" sz="quarter" idx="12"/>
          </p:nvPr>
        </p:nvSpPr>
        <p:spPr/>
        <p:txBody>
          <a:bodyPr/>
          <a:lstStyle/>
          <a:p>
            <a:fld id="{A2DFA6B1-C7B6-4234-B01D-2A84F578293A}" type="slidenum">
              <a:rPr lang="nl-NL" smtClean="0"/>
              <a:t>‹nr.›</a:t>
            </a:fld>
            <a:endParaRPr lang="nl-NL"/>
          </a:p>
        </p:txBody>
      </p:sp>
    </p:spTree>
    <p:extLst>
      <p:ext uri="{BB962C8B-B14F-4D97-AF65-F5344CB8AC3E}">
        <p14:creationId xmlns:p14="http://schemas.microsoft.com/office/powerpoint/2010/main" val="2439408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2FB7074-F13C-4BD5-B2A8-0435154C3308}"/>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xmlns="" id="{909EB0DB-C5C5-4278-A6FD-057F66E09BA9}"/>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xmlns="" id="{9FA8F8D3-0E71-40D7-9FD7-A65CDA3EDA10}"/>
              </a:ext>
            </a:extLst>
          </p:cNvPr>
          <p:cNvSpPr>
            <a:spLocks noGrp="1"/>
          </p:cNvSpPr>
          <p:nvPr>
            <p:ph type="dt" sz="half" idx="10"/>
          </p:nvPr>
        </p:nvSpPr>
        <p:spPr/>
        <p:txBody>
          <a:bodyPr/>
          <a:lstStyle/>
          <a:p>
            <a:fld id="{753B9308-8BCF-4401-8998-DEC227244D64}" type="datetimeFigureOut">
              <a:rPr lang="nl-NL" smtClean="0"/>
              <a:t>22-6-2018</a:t>
            </a:fld>
            <a:endParaRPr lang="nl-NL"/>
          </a:p>
        </p:txBody>
      </p:sp>
      <p:sp>
        <p:nvSpPr>
          <p:cNvPr id="5" name="Tijdelijke aanduiding voor voettekst 4">
            <a:extLst>
              <a:ext uri="{FF2B5EF4-FFF2-40B4-BE49-F238E27FC236}">
                <a16:creationId xmlns:a16="http://schemas.microsoft.com/office/drawing/2014/main" xmlns="" id="{5CFBA2BB-8247-418B-A1C3-4366CEF2B04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xmlns="" id="{F8B076E7-073A-42D7-9E09-C0CC49C20C67}"/>
              </a:ext>
            </a:extLst>
          </p:cNvPr>
          <p:cNvSpPr>
            <a:spLocks noGrp="1"/>
          </p:cNvSpPr>
          <p:nvPr>
            <p:ph type="sldNum" sz="quarter" idx="12"/>
          </p:nvPr>
        </p:nvSpPr>
        <p:spPr/>
        <p:txBody>
          <a:bodyPr/>
          <a:lstStyle/>
          <a:p>
            <a:fld id="{A2DFA6B1-C7B6-4234-B01D-2A84F578293A}" type="slidenum">
              <a:rPr lang="nl-NL" smtClean="0"/>
              <a:t>‹nr.›</a:t>
            </a:fld>
            <a:endParaRPr lang="nl-NL"/>
          </a:p>
        </p:txBody>
      </p:sp>
    </p:spTree>
    <p:extLst>
      <p:ext uri="{BB962C8B-B14F-4D97-AF65-F5344CB8AC3E}">
        <p14:creationId xmlns:p14="http://schemas.microsoft.com/office/powerpoint/2010/main" val="3554266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xmlns="" id="{39F0365F-C2F0-4C56-86F2-0DFC9F99C025}"/>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xmlns="" id="{948CF996-815C-4E3A-A262-F6937C2D2FAE}"/>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xmlns="" id="{4A30254F-D62B-4071-AFE6-48BA70AE29AC}"/>
              </a:ext>
            </a:extLst>
          </p:cNvPr>
          <p:cNvSpPr>
            <a:spLocks noGrp="1"/>
          </p:cNvSpPr>
          <p:nvPr>
            <p:ph type="dt" sz="half" idx="10"/>
          </p:nvPr>
        </p:nvSpPr>
        <p:spPr/>
        <p:txBody>
          <a:bodyPr/>
          <a:lstStyle/>
          <a:p>
            <a:fld id="{753B9308-8BCF-4401-8998-DEC227244D64}" type="datetimeFigureOut">
              <a:rPr lang="nl-NL" smtClean="0"/>
              <a:t>22-6-2018</a:t>
            </a:fld>
            <a:endParaRPr lang="nl-NL"/>
          </a:p>
        </p:txBody>
      </p:sp>
      <p:sp>
        <p:nvSpPr>
          <p:cNvPr id="5" name="Tijdelijke aanduiding voor voettekst 4">
            <a:extLst>
              <a:ext uri="{FF2B5EF4-FFF2-40B4-BE49-F238E27FC236}">
                <a16:creationId xmlns:a16="http://schemas.microsoft.com/office/drawing/2014/main" xmlns="" id="{5851FDDF-5DA2-4490-8F74-0797B6996DB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xmlns="" id="{210F845E-AD59-4CB6-B337-5E087DE80EC9}"/>
              </a:ext>
            </a:extLst>
          </p:cNvPr>
          <p:cNvSpPr>
            <a:spLocks noGrp="1"/>
          </p:cNvSpPr>
          <p:nvPr>
            <p:ph type="sldNum" sz="quarter" idx="12"/>
          </p:nvPr>
        </p:nvSpPr>
        <p:spPr/>
        <p:txBody>
          <a:bodyPr/>
          <a:lstStyle/>
          <a:p>
            <a:fld id="{A2DFA6B1-C7B6-4234-B01D-2A84F578293A}" type="slidenum">
              <a:rPr lang="nl-NL" smtClean="0"/>
              <a:t>‹nr.›</a:t>
            </a:fld>
            <a:endParaRPr lang="nl-NL"/>
          </a:p>
        </p:txBody>
      </p:sp>
    </p:spTree>
    <p:extLst>
      <p:ext uri="{BB962C8B-B14F-4D97-AF65-F5344CB8AC3E}">
        <p14:creationId xmlns:p14="http://schemas.microsoft.com/office/powerpoint/2010/main" val="1136203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98417F2-F42B-4AC1-94B2-6A33649A807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xmlns="" id="{6F9F0376-6B46-44F1-A4FD-C2E8B673F668}"/>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xmlns="" id="{4659B86D-EA83-45A6-85E7-6F4E1A6FC2AE}"/>
              </a:ext>
            </a:extLst>
          </p:cNvPr>
          <p:cNvSpPr>
            <a:spLocks noGrp="1"/>
          </p:cNvSpPr>
          <p:nvPr>
            <p:ph type="dt" sz="half" idx="10"/>
          </p:nvPr>
        </p:nvSpPr>
        <p:spPr/>
        <p:txBody>
          <a:bodyPr/>
          <a:lstStyle/>
          <a:p>
            <a:fld id="{753B9308-8BCF-4401-8998-DEC227244D64}" type="datetimeFigureOut">
              <a:rPr lang="nl-NL" smtClean="0"/>
              <a:t>22-6-2018</a:t>
            </a:fld>
            <a:endParaRPr lang="nl-NL"/>
          </a:p>
        </p:txBody>
      </p:sp>
      <p:sp>
        <p:nvSpPr>
          <p:cNvPr id="5" name="Tijdelijke aanduiding voor voettekst 4">
            <a:extLst>
              <a:ext uri="{FF2B5EF4-FFF2-40B4-BE49-F238E27FC236}">
                <a16:creationId xmlns:a16="http://schemas.microsoft.com/office/drawing/2014/main" xmlns="" id="{B935E2B5-261F-4CF3-A462-CC5C7030F92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xmlns="" id="{9A410BE8-18A8-4A7E-9B51-4C2DA4F37DDF}"/>
              </a:ext>
            </a:extLst>
          </p:cNvPr>
          <p:cNvSpPr>
            <a:spLocks noGrp="1"/>
          </p:cNvSpPr>
          <p:nvPr>
            <p:ph type="sldNum" sz="quarter" idx="12"/>
          </p:nvPr>
        </p:nvSpPr>
        <p:spPr/>
        <p:txBody>
          <a:bodyPr/>
          <a:lstStyle/>
          <a:p>
            <a:fld id="{A2DFA6B1-C7B6-4234-B01D-2A84F578293A}" type="slidenum">
              <a:rPr lang="nl-NL" smtClean="0"/>
              <a:t>‹nr.›</a:t>
            </a:fld>
            <a:endParaRPr lang="nl-NL"/>
          </a:p>
        </p:txBody>
      </p:sp>
    </p:spTree>
    <p:extLst>
      <p:ext uri="{BB962C8B-B14F-4D97-AF65-F5344CB8AC3E}">
        <p14:creationId xmlns:p14="http://schemas.microsoft.com/office/powerpoint/2010/main" val="1570539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AFC98F6-3A4B-4D7E-AA09-467C4BBCF9CF}"/>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xmlns="" id="{9B3C65B2-3D75-4FAA-8016-F060CAFD6A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xmlns="" id="{5E7F9FAD-98BB-48E8-8645-98DC8C6EDF62}"/>
              </a:ext>
            </a:extLst>
          </p:cNvPr>
          <p:cNvSpPr>
            <a:spLocks noGrp="1"/>
          </p:cNvSpPr>
          <p:nvPr>
            <p:ph type="dt" sz="half" idx="10"/>
          </p:nvPr>
        </p:nvSpPr>
        <p:spPr/>
        <p:txBody>
          <a:bodyPr/>
          <a:lstStyle/>
          <a:p>
            <a:fld id="{753B9308-8BCF-4401-8998-DEC227244D64}" type="datetimeFigureOut">
              <a:rPr lang="nl-NL" smtClean="0"/>
              <a:t>22-6-2018</a:t>
            </a:fld>
            <a:endParaRPr lang="nl-NL"/>
          </a:p>
        </p:txBody>
      </p:sp>
      <p:sp>
        <p:nvSpPr>
          <p:cNvPr id="5" name="Tijdelijke aanduiding voor voettekst 4">
            <a:extLst>
              <a:ext uri="{FF2B5EF4-FFF2-40B4-BE49-F238E27FC236}">
                <a16:creationId xmlns:a16="http://schemas.microsoft.com/office/drawing/2014/main" xmlns="" id="{235AF0D3-E078-40D8-9A24-31F7A40971B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xmlns="" id="{995FC903-516B-46A8-8FEF-322B00449533}"/>
              </a:ext>
            </a:extLst>
          </p:cNvPr>
          <p:cNvSpPr>
            <a:spLocks noGrp="1"/>
          </p:cNvSpPr>
          <p:nvPr>
            <p:ph type="sldNum" sz="quarter" idx="12"/>
          </p:nvPr>
        </p:nvSpPr>
        <p:spPr/>
        <p:txBody>
          <a:bodyPr/>
          <a:lstStyle/>
          <a:p>
            <a:fld id="{A2DFA6B1-C7B6-4234-B01D-2A84F578293A}" type="slidenum">
              <a:rPr lang="nl-NL" smtClean="0"/>
              <a:t>‹nr.›</a:t>
            </a:fld>
            <a:endParaRPr lang="nl-NL"/>
          </a:p>
        </p:txBody>
      </p:sp>
    </p:spTree>
    <p:extLst>
      <p:ext uri="{BB962C8B-B14F-4D97-AF65-F5344CB8AC3E}">
        <p14:creationId xmlns:p14="http://schemas.microsoft.com/office/powerpoint/2010/main" val="2144065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81E97B2E-7D60-4A1A-8A64-AC813189876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xmlns="" id="{85E0DA4B-F65A-47B9-9C45-2BB0A98D5880}"/>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xmlns="" id="{D83D806D-9EC8-4639-8DDA-E875586FA770}"/>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xmlns="" id="{45AB861F-3131-4334-953E-1731F938D70A}"/>
              </a:ext>
            </a:extLst>
          </p:cNvPr>
          <p:cNvSpPr>
            <a:spLocks noGrp="1"/>
          </p:cNvSpPr>
          <p:nvPr>
            <p:ph type="dt" sz="half" idx="10"/>
          </p:nvPr>
        </p:nvSpPr>
        <p:spPr/>
        <p:txBody>
          <a:bodyPr/>
          <a:lstStyle/>
          <a:p>
            <a:fld id="{753B9308-8BCF-4401-8998-DEC227244D64}" type="datetimeFigureOut">
              <a:rPr lang="nl-NL" smtClean="0"/>
              <a:t>22-6-2018</a:t>
            </a:fld>
            <a:endParaRPr lang="nl-NL"/>
          </a:p>
        </p:txBody>
      </p:sp>
      <p:sp>
        <p:nvSpPr>
          <p:cNvPr id="6" name="Tijdelijke aanduiding voor voettekst 5">
            <a:extLst>
              <a:ext uri="{FF2B5EF4-FFF2-40B4-BE49-F238E27FC236}">
                <a16:creationId xmlns:a16="http://schemas.microsoft.com/office/drawing/2014/main" xmlns="" id="{A912469E-469F-44C2-B3F5-33EC1287538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xmlns="" id="{621B6684-2127-465B-A803-FF2B43A8FC99}"/>
              </a:ext>
            </a:extLst>
          </p:cNvPr>
          <p:cNvSpPr>
            <a:spLocks noGrp="1"/>
          </p:cNvSpPr>
          <p:nvPr>
            <p:ph type="sldNum" sz="quarter" idx="12"/>
          </p:nvPr>
        </p:nvSpPr>
        <p:spPr/>
        <p:txBody>
          <a:bodyPr/>
          <a:lstStyle/>
          <a:p>
            <a:fld id="{A2DFA6B1-C7B6-4234-B01D-2A84F578293A}" type="slidenum">
              <a:rPr lang="nl-NL" smtClean="0"/>
              <a:t>‹nr.›</a:t>
            </a:fld>
            <a:endParaRPr lang="nl-NL"/>
          </a:p>
        </p:txBody>
      </p:sp>
    </p:spTree>
    <p:extLst>
      <p:ext uri="{BB962C8B-B14F-4D97-AF65-F5344CB8AC3E}">
        <p14:creationId xmlns:p14="http://schemas.microsoft.com/office/powerpoint/2010/main" val="3530234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8638BECB-E51F-4AC5-B044-9AF03F951F6A}"/>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xmlns="" id="{BDACB17E-2FD7-4B6D-83AA-E0CC442DED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xmlns="" id="{83C626E8-6CA9-4371-B467-7CBC88C616E9}"/>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xmlns="" id="{35355454-93A6-4E3D-B2F6-9C661D1631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xmlns="" id="{9C625B7E-AFD5-4EB9-ACD5-065625E38D56}"/>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xmlns="" id="{7EF54C93-EE3B-4CD1-B234-E7AB46E502EE}"/>
              </a:ext>
            </a:extLst>
          </p:cNvPr>
          <p:cNvSpPr>
            <a:spLocks noGrp="1"/>
          </p:cNvSpPr>
          <p:nvPr>
            <p:ph type="dt" sz="half" idx="10"/>
          </p:nvPr>
        </p:nvSpPr>
        <p:spPr/>
        <p:txBody>
          <a:bodyPr/>
          <a:lstStyle/>
          <a:p>
            <a:fld id="{753B9308-8BCF-4401-8998-DEC227244D64}" type="datetimeFigureOut">
              <a:rPr lang="nl-NL" smtClean="0"/>
              <a:t>22-6-2018</a:t>
            </a:fld>
            <a:endParaRPr lang="nl-NL"/>
          </a:p>
        </p:txBody>
      </p:sp>
      <p:sp>
        <p:nvSpPr>
          <p:cNvPr id="8" name="Tijdelijke aanduiding voor voettekst 7">
            <a:extLst>
              <a:ext uri="{FF2B5EF4-FFF2-40B4-BE49-F238E27FC236}">
                <a16:creationId xmlns:a16="http://schemas.microsoft.com/office/drawing/2014/main" xmlns="" id="{6EA8E1AD-9A44-4DFB-AD73-7FA83E1AC88D}"/>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xmlns="" id="{F18A2DED-D644-4072-B8AD-3004097FEB39}"/>
              </a:ext>
            </a:extLst>
          </p:cNvPr>
          <p:cNvSpPr>
            <a:spLocks noGrp="1"/>
          </p:cNvSpPr>
          <p:nvPr>
            <p:ph type="sldNum" sz="quarter" idx="12"/>
          </p:nvPr>
        </p:nvSpPr>
        <p:spPr/>
        <p:txBody>
          <a:bodyPr/>
          <a:lstStyle/>
          <a:p>
            <a:fld id="{A2DFA6B1-C7B6-4234-B01D-2A84F578293A}" type="slidenum">
              <a:rPr lang="nl-NL" smtClean="0"/>
              <a:t>‹nr.›</a:t>
            </a:fld>
            <a:endParaRPr lang="nl-NL"/>
          </a:p>
        </p:txBody>
      </p:sp>
    </p:spTree>
    <p:extLst>
      <p:ext uri="{BB962C8B-B14F-4D97-AF65-F5344CB8AC3E}">
        <p14:creationId xmlns:p14="http://schemas.microsoft.com/office/powerpoint/2010/main" val="2745806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C7FADBC-E007-4601-8EA7-E919409E5CD1}"/>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xmlns="" id="{167D321B-F40A-4069-80B7-152E433F6524}"/>
              </a:ext>
            </a:extLst>
          </p:cNvPr>
          <p:cNvSpPr>
            <a:spLocks noGrp="1"/>
          </p:cNvSpPr>
          <p:nvPr>
            <p:ph type="dt" sz="half" idx="10"/>
          </p:nvPr>
        </p:nvSpPr>
        <p:spPr/>
        <p:txBody>
          <a:bodyPr/>
          <a:lstStyle/>
          <a:p>
            <a:fld id="{753B9308-8BCF-4401-8998-DEC227244D64}" type="datetimeFigureOut">
              <a:rPr lang="nl-NL" smtClean="0"/>
              <a:t>22-6-2018</a:t>
            </a:fld>
            <a:endParaRPr lang="nl-NL"/>
          </a:p>
        </p:txBody>
      </p:sp>
      <p:sp>
        <p:nvSpPr>
          <p:cNvPr id="4" name="Tijdelijke aanduiding voor voettekst 3">
            <a:extLst>
              <a:ext uri="{FF2B5EF4-FFF2-40B4-BE49-F238E27FC236}">
                <a16:creationId xmlns:a16="http://schemas.microsoft.com/office/drawing/2014/main" xmlns="" id="{C1469992-6821-4E25-8F65-9BE71139BA82}"/>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xmlns="" id="{7B0A1F21-B4CF-4BC8-810A-2A463D407426}"/>
              </a:ext>
            </a:extLst>
          </p:cNvPr>
          <p:cNvSpPr>
            <a:spLocks noGrp="1"/>
          </p:cNvSpPr>
          <p:nvPr>
            <p:ph type="sldNum" sz="quarter" idx="12"/>
          </p:nvPr>
        </p:nvSpPr>
        <p:spPr/>
        <p:txBody>
          <a:bodyPr/>
          <a:lstStyle/>
          <a:p>
            <a:fld id="{A2DFA6B1-C7B6-4234-B01D-2A84F578293A}" type="slidenum">
              <a:rPr lang="nl-NL" smtClean="0"/>
              <a:t>‹nr.›</a:t>
            </a:fld>
            <a:endParaRPr lang="nl-NL"/>
          </a:p>
        </p:txBody>
      </p:sp>
    </p:spTree>
    <p:extLst>
      <p:ext uri="{BB962C8B-B14F-4D97-AF65-F5344CB8AC3E}">
        <p14:creationId xmlns:p14="http://schemas.microsoft.com/office/powerpoint/2010/main" val="3196494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xmlns="" id="{CA420E2D-C724-43E9-98C2-29F85D87C0E3}"/>
              </a:ext>
            </a:extLst>
          </p:cNvPr>
          <p:cNvSpPr>
            <a:spLocks noGrp="1"/>
          </p:cNvSpPr>
          <p:nvPr>
            <p:ph type="dt" sz="half" idx="10"/>
          </p:nvPr>
        </p:nvSpPr>
        <p:spPr/>
        <p:txBody>
          <a:bodyPr/>
          <a:lstStyle/>
          <a:p>
            <a:fld id="{753B9308-8BCF-4401-8998-DEC227244D64}" type="datetimeFigureOut">
              <a:rPr lang="nl-NL" smtClean="0"/>
              <a:t>22-6-2018</a:t>
            </a:fld>
            <a:endParaRPr lang="nl-NL"/>
          </a:p>
        </p:txBody>
      </p:sp>
      <p:sp>
        <p:nvSpPr>
          <p:cNvPr id="3" name="Tijdelijke aanduiding voor voettekst 2">
            <a:extLst>
              <a:ext uri="{FF2B5EF4-FFF2-40B4-BE49-F238E27FC236}">
                <a16:creationId xmlns:a16="http://schemas.microsoft.com/office/drawing/2014/main" xmlns="" id="{9E646987-9311-4346-8C34-D8AD3BA088EB}"/>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xmlns="" id="{5E8CEF06-CE65-4509-B0BA-3E7FAE10F632}"/>
              </a:ext>
            </a:extLst>
          </p:cNvPr>
          <p:cNvSpPr>
            <a:spLocks noGrp="1"/>
          </p:cNvSpPr>
          <p:nvPr>
            <p:ph type="sldNum" sz="quarter" idx="12"/>
          </p:nvPr>
        </p:nvSpPr>
        <p:spPr/>
        <p:txBody>
          <a:bodyPr/>
          <a:lstStyle/>
          <a:p>
            <a:fld id="{A2DFA6B1-C7B6-4234-B01D-2A84F578293A}" type="slidenum">
              <a:rPr lang="nl-NL" smtClean="0"/>
              <a:t>‹nr.›</a:t>
            </a:fld>
            <a:endParaRPr lang="nl-NL"/>
          </a:p>
        </p:txBody>
      </p:sp>
    </p:spTree>
    <p:extLst>
      <p:ext uri="{BB962C8B-B14F-4D97-AF65-F5344CB8AC3E}">
        <p14:creationId xmlns:p14="http://schemas.microsoft.com/office/powerpoint/2010/main" val="1981695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9F0B201-B1B4-4FA9-82DD-BFF4ECCC18D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xmlns="" id="{D2C63C98-C2F9-4BDE-9CBB-907259DC5B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xmlns="" id="{E672B538-D73C-48C4-A883-C6DD2378FF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xmlns="" id="{BBDEEF19-BC8D-4FC2-B47B-AE3F0A014627}"/>
              </a:ext>
            </a:extLst>
          </p:cNvPr>
          <p:cNvSpPr>
            <a:spLocks noGrp="1"/>
          </p:cNvSpPr>
          <p:nvPr>
            <p:ph type="dt" sz="half" idx="10"/>
          </p:nvPr>
        </p:nvSpPr>
        <p:spPr/>
        <p:txBody>
          <a:bodyPr/>
          <a:lstStyle/>
          <a:p>
            <a:fld id="{753B9308-8BCF-4401-8998-DEC227244D64}" type="datetimeFigureOut">
              <a:rPr lang="nl-NL" smtClean="0"/>
              <a:t>22-6-2018</a:t>
            </a:fld>
            <a:endParaRPr lang="nl-NL"/>
          </a:p>
        </p:txBody>
      </p:sp>
      <p:sp>
        <p:nvSpPr>
          <p:cNvPr id="6" name="Tijdelijke aanduiding voor voettekst 5">
            <a:extLst>
              <a:ext uri="{FF2B5EF4-FFF2-40B4-BE49-F238E27FC236}">
                <a16:creationId xmlns:a16="http://schemas.microsoft.com/office/drawing/2014/main" xmlns="" id="{A2F0FFBB-A250-4BEF-B50C-460C9D89ACB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xmlns="" id="{B9D6BB00-CB0D-4B06-927D-9264201AF75A}"/>
              </a:ext>
            </a:extLst>
          </p:cNvPr>
          <p:cNvSpPr>
            <a:spLocks noGrp="1"/>
          </p:cNvSpPr>
          <p:nvPr>
            <p:ph type="sldNum" sz="quarter" idx="12"/>
          </p:nvPr>
        </p:nvSpPr>
        <p:spPr/>
        <p:txBody>
          <a:bodyPr/>
          <a:lstStyle/>
          <a:p>
            <a:fld id="{A2DFA6B1-C7B6-4234-B01D-2A84F578293A}" type="slidenum">
              <a:rPr lang="nl-NL" smtClean="0"/>
              <a:t>‹nr.›</a:t>
            </a:fld>
            <a:endParaRPr lang="nl-NL"/>
          </a:p>
        </p:txBody>
      </p:sp>
    </p:spTree>
    <p:extLst>
      <p:ext uri="{BB962C8B-B14F-4D97-AF65-F5344CB8AC3E}">
        <p14:creationId xmlns:p14="http://schemas.microsoft.com/office/powerpoint/2010/main" val="3309407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224530DE-463F-48DB-A61A-EE1CB82B6A5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xmlns="" id="{3D24FCFB-2FE7-4759-A8FA-6E90A54D59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xmlns="" id="{8055C278-46FE-4688-87BE-703BD267B7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xmlns="" id="{987865AF-C252-4DDF-BD5E-3B181A57D7B1}"/>
              </a:ext>
            </a:extLst>
          </p:cNvPr>
          <p:cNvSpPr>
            <a:spLocks noGrp="1"/>
          </p:cNvSpPr>
          <p:nvPr>
            <p:ph type="dt" sz="half" idx="10"/>
          </p:nvPr>
        </p:nvSpPr>
        <p:spPr/>
        <p:txBody>
          <a:bodyPr/>
          <a:lstStyle/>
          <a:p>
            <a:fld id="{753B9308-8BCF-4401-8998-DEC227244D64}" type="datetimeFigureOut">
              <a:rPr lang="nl-NL" smtClean="0"/>
              <a:t>22-6-2018</a:t>
            </a:fld>
            <a:endParaRPr lang="nl-NL"/>
          </a:p>
        </p:txBody>
      </p:sp>
      <p:sp>
        <p:nvSpPr>
          <p:cNvPr id="6" name="Tijdelijke aanduiding voor voettekst 5">
            <a:extLst>
              <a:ext uri="{FF2B5EF4-FFF2-40B4-BE49-F238E27FC236}">
                <a16:creationId xmlns:a16="http://schemas.microsoft.com/office/drawing/2014/main" xmlns="" id="{35BFD595-CBC1-40CD-AC26-C8E8ED7F624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xmlns="" id="{D6E0C836-B180-4124-A6EC-4816D7B338FE}"/>
              </a:ext>
            </a:extLst>
          </p:cNvPr>
          <p:cNvSpPr>
            <a:spLocks noGrp="1"/>
          </p:cNvSpPr>
          <p:nvPr>
            <p:ph type="sldNum" sz="quarter" idx="12"/>
          </p:nvPr>
        </p:nvSpPr>
        <p:spPr/>
        <p:txBody>
          <a:bodyPr/>
          <a:lstStyle/>
          <a:p>
            <a:fld id="{A2DFA6B1-C7B6-4234-B01D-2A84F578293A}" type="slidenum">
              <a:rPr lang="nl-NL" smtClean="0"/>
              <a:t>‹nr.›</a:t>
            </a:fld>
            <a:endParaRPr lang="nl-NL"/>
          </a:p>
        </p:txBody>
      </p:sp>
    </p:spTree>
    <p:extLst>
      <p:ext uri="{BB962C8B-B14F-4D97-AF65-F5344CB8AC3E}">
        <p14:creationId xmlns:p14="http://schemas.microsoft.com/office/powerpoint/2010/main" val="3002035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xmlns="" id="{89192BD9-1F48-48BD-A162-C039CA08CE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xmlns="" id="{8D577103-5997-4717-8B95-B1D2577DD7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xmlns="" id="{599B6DD9-B241-4AAE-A5D0-A0FA04D654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B9308-8BCF-4401-8998-DEC227244D64}" type="datetimeFigureOut">
              <a:rPr lang="nl-NL" smtClean="0"/>
              <a:t>22-6-2018</a:t>
            </a:fld>
            <a:endParaRPr lang="nl-NL"/>
          </a:p>
        </p:txBody>
      </p:sp>
      <p:sp>
        <p:nvSpPr>
          <p:cNvPr id="5" name="Tijdelijke aanduiding voor voettekst 4">
            <a:extLst>
              <a:ext uri="{FF2B5EF4-FFF2-40B4-BE49-F238E27FC236}">
                <a16:creationId xmlns:a16="http://schemas.microsoft.com/office/drawing/2014/main" xmlns="" id="{9EBB08B3-A3B5-41EF-9C65-6AAE1248E5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xmlns="" id="{F6FCA590-A5F3-4635-85E9-4D89EF1792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DFA6B1-C7B6-4234-B01D-2A84F578293A}" type="slidenum">
              <a:rPr lang="nl-NL" smtClean="0"/>
              <a:t>‹nr.›</a:t>
            </a:fld>
            <a:endParaRPr lang="nl-NL"/>
          </a:p>
        </p:txBody>
      </p:sp>
    </p:spTree>
    <p:extLst>
      <p:ext uri="{BB962C8B-B14F-4D97-AF65-F5344CB8AC3E}">
        <p14:creationId xmlns:p14="http://schemas.microsoft.com/office/powerpoint/2010/main" val="21349924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hyperlink" Target="http://www.kindbehartiger.nl/"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http://childfirst.nl/wp-content/uploads/2016/09/New-Doc-2017-02-07_1.jpg">
            <a:extLst>
              <a:ext uri="{FF2B5EF4-FFF2-40B4-BE49-F238E27FC236}">
                <a16:creationId xmlns:a16="http://schemas.microsoft.com/office/drawing/2014/main" xmlns="" id="{475CE87C-53E6-441A-9065-4AF0051F54A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93227" y="1303124"/>
            <a:ext cx="7765254" cy="5554876"/>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Afbeelding 4">
            <a:extLst>
              <a:ext uri="{FF2B5EF4-FFF2-40B4-BE49-F238E27FC236}">
                <a16:creationId xmlns:a16="http://schemas.microsoft.com/office/drawing/2014/main" xmlns="" id="{FE26F7D5-EDC2-45EA-8B1F-53F26B7497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4467" y="211983"/>
            <a:ext cx="3749644" cy="963659"/>
          </a:xfrm>
          <a:prstGeom prst="rect">
            <a:avLst/>
          </a:prstGeom>
        </p:spPr>
      </p:pic>
    </p:spTree>
    <p:extLst>
      <p:ext uri="{BB962C8B-B14F-4D97-AF65-F5344CB8AC3E}">
        <p14:creationId xmlns:p14="http://schemas.microsoft.com/office/powerpoint/2010/main" val="19085627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0AA80ED-2D1D-4E1B-8B98-4620E1C20471}"/>
              </a:ext>
            </a:extLst>
          </p:cNvPr>
          <p:cNvSpPr>
            <a:spLocks noGrp="1"/>
          </p:cNvSpPr>
          <p:nvPr>
            <p:ph type="title"/>
          </p:nvPr>
        </p:nvSpPr>
        <p:spPr/>
        <p:txBody>
          <a:bodyPr/>
          <a:lstStyle/>
          <a:p>
            <a:r>
              <a:rPr lang="nl-NL" b="1" dirty="0"/>
              <a:t>Rechtspositie minderjarigen</a:t>
            </a:r>
          </a:p>
        </p:txBody>
      </p:sp>
      <p:sp>
        <p:nvSpPr>
          <p:cNvPr id="3" name="Tijdelijke aanduiding voor inhoud 2">
            <a:extLst>
              <a:ext uri="{FF2B5EF4-FFF2-40B4-BE49-F238E27FC236}">
                <a16:creationId xmlns:a16="http://schemas.microsoft.com/office/drawing/2014/main" xmlns="" id="{3FB1B622-5460-40B9-A3EA-16BE3B18298E}"/>
              </a:ext>
            </a:extLst>
          </p:cNvPr>
          <p:cNvSpPr>
            <a:spLocks noGrp="1"/>
          </p:cNvSpPr>
          <p:nvPr>
            <p:ph idx="1"/>
          </p:nvPr>
        </p:nvSpPr>
        <p:spPr>
          <a:xfrm>
            <a:off x="838200" y="1547813"/>
            <a:ext cx="10515600" cy="1603375"/>
          </a:xfrm>
        </p:spPr>
        <p:txBody>
          <a:bodyPr>
            <a:noAutofit/>
          </a:bodyPr>
          <a:lstStyle/>
          <a:p>
            <a:pPr marL="0" indent="0">
              <a:buNone/>
            </a:pPr>
            <a:r>
              <a:rPr lang="nl-NL" sz="2000" dirty="0">
                <a:latin typeface="+mj-lt"/>
              </a:rPr>
              <a:t>Minderjarigen: zij, die de ouderdom van 18 jaar niet hebben bereikt en niet gehuwd of geregistreerd zijn dan wel gehuwd of geregistreerd zijn geweest of meerderjarig zijn verklaard.</a:t>
            </a:r>
          </a:p>
          <a:p>
            <a:pPr marL="0" indent="0">
              <a:buNone/>
            </a:pPr>
            <a:r>
              <a:rPr lang="nl-NL" sz="2000" dirty="0">
                <a:latin typeface="+mj-lt"/>
              </a:rPr>
              <a:t>Vertegenwoordiging via wettelijke vertegenwoordigers, de ouders/verzorgers. </a:t>
            </a:r>
            <a:r>
              <a:rPr lang="nl-NL" sz="2000" b="1" dirty="0">
                <a:latin typeface="+mj-lt"/>
              </a:rPr>
              <a:t>In beginsel geen zelfstandige rechtspositie.</a:t>
            </a:r>
          </a:p>
          <a:p>
            <a:pPr marL="0" indent="0">
              <a:buNone/>
            </a:pPr>
            <a:r>
              <a:rPr lang="nl-NL" sz="2000" dirty="0">
                <a:latin typeface="+mj-lt"/>
              </a:rPr>
              <a:t>Uitzonderingen:</a:t>
            </a:r>
          </a:p>
          <a:p>
            <a:pPr marL="0" indent="0">
              <a:buNone/>
            </a:pPr>
            <a:r>
              <a:rPr lang="nl-NL" sz="2000" dirty="0">
                <a:latin typeface="+mj-lt"/>
              </a:rPr>
              <a:t>• Formele rechtspositie: bij arbeidsovereenkomst, geneeskundige behandelovereenkomst, opheffing/beëindigen OTS/UHP vanuit Jeugdwet</a:t>
            </a:r>
          </a:p>
          <a:p>
            <a:pPr marL="0" indent="0">
              <a:buNone/>
            </a:pPr>
            <a:r>
              <a:rPr lang="nl-NL" sz="2000" dirty="0">
                <a:latin typeface="+mj-lt"/>
              </a:rPr>
              <a:t>• Informele rechtspositie: </a:t>
            </a:r>
            <a:r>
              <a:rPr lang="nl-NL" sz="2000" dirty="0" err="1">
                <a:latin typeface="+mj-lt"/>
              </a:rPr>
              <a:t>hoorrecht</a:t>
            </a:r>
            <a:r>
              <a:rPr lang="nl-NL" sz="2000" dirty="0">
                <a:latin typeface="+mj-lt"/>
              </a:rPr>
              <a:t> bij gezag en omgang plus over de hoofdverblijfplaats, 809 Rv, 12 IVRK</a:t>
            </a:r>
          </a:p>
        </p:txBody>
      </p:sp>
    </p:spTree>
    <p:extLst>
      <p:ext uri="{BB962C8B-B14F-4D97-AF65-F5344CB8AC3E}">
        <p14:creationId xmlns:p14="http://schemas.microsoft.com/office/powerpoint/2010/main" val="2788516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0AA80ED-2D1D-4E1B-8B98-4620E1C20471}"/>
              </a:ext>
            </a:extLst>
          </p:cNvPr>
          <p:cNvSpPr>
            <a:spLocks noGrp="1"/>
          </p:cNvSpPr>
          <p:nvPr>
            <p:ph type="title"/>
          </p:nvPr>
        </p:nvSpPr>
        <p:spPr/>
        <p:txBody>
          <a:bodyPr/>
          <a:lstStyle/>
          <a:p>
            <a:r>
              <a:rPr lang="nl-NL" b="1" dirty="0"/>
              <a:t>Bijzondere curator</a:t>
            </a:r>
          </a:p>
        </p:txBody>
      </p:sp>
      <p:sp>
        <p:nvSpPr>
          <p:cNvPr id="3" name="Tijdelijke aanduiding voor inhoud 2">
            <a:extLst>
              <a:ext uri="{FF2B5EF4-FFF2-40B4-BE49-F238E27FC236}">
                <a16:creationId xmlns:a16="http://schemas.microsoft.com/office/drawing/2014/main" xmlns="" id="{3FB1B622-5460-40B9-A3EA-16BE3B18298E}"/>
              </a:ext>
            </a:extLst>
          </p:cNvPr>
          <p:cNvSpPr>
            <a:spLocks noGrp="1"/>
          </p:cNvSpPr>
          <p:nvPr>
            <p:ph idx="1"/>
          </p:nvPr>
        </p:nvSpPr>
        <p:spPr>
          <a:xfrm>
            <a:off x="838200" y="1547813"/>
            <a:ext cx="10515600" cy="1603375"/>
          </a:xfrm>
        </p:spPr>
        <p:txBody>
          <a:bodyPr>
            <a:noAutofit/>
          </a:bodyPr>
          <a:lstStyle/>
          <a:p>
            <a:pPr marL="0" indent="0">
              <a:buNone/>
            </a:pPr>
            <a:r>
              <a:rPr lang="nl-NL" sz="1800" b="1" dirty="0">
                <a:latin typeface="+mj-lt"/>
              </a:rPr>
              <a:t>Artikel 1:212 Burgerlijk Wetboek</a:t>
            </a:r>
          </a:p>
          <a:p>
            <a:pPr marL="0" indent="0">
              <a:buNone/>
            </a:pPr>
            <a:r>
              <a:rPr lang="nl-NL" sz="1800" dirty="0">
                <a:latin typeface="+mj-lt"/>
              </a:rPr>
              <a:t>• De bijzondere curator ex. art. 1:212 BW heef betrekking op het afstammingsrecht. Het afstammingsrecht regelt de door geboorte ontstane betrekkingen tussen ouder(s) en het kind.</a:t>
            </a:r>
          </a:p>
          <a:p>
            <a:pPr marL="0" indent="0">
              <a:buNone/>
            </a:pPr>
            <a:r>
              <a:rPr lang="nl-NL" sz="1800" dirty="0">
                <a:latin typeface="+mj-lt"/>
              </a:rPr>
              <a:t>• Bijvoorbeeld vaststellen juridisch ouderschap d.m.v. Erkenning</a:t>
            </a:r>
          </a:p>
          <a:p>
            <a:pPr marL="0" indent="0">
              <a:buNone/>
            </a:pPr>
            <a:endParaRPr lang="nl-NL" sz="1800" b="1" dirty="0">
              <a:latin typeface="+mj-lt"/>
            </a:endParaRPr>
          </a:p>
          <a:p>
            <a:pPr marL="0" indent="0">
              <a:buNone/>
            </a:pPr>
            <a:r>
              <a:rPr lang="nl-NL" sz="1800" b="1" dirty="0">
                <a:latin typeface="+mj-lt"/>
              </a:rPr>
              <a:t>Artikel 1:250 Burgerlijk Wetboek</a:t>
            </a:r>
          </a:p>
          <a:p>
            <a:pPr marL="0" indent="0">
              <a:buNone/>
            </a:pPr>
            <a:r>
              <a:rPr lang="nl-NL" sz="1800" dirty="0">
                <a:latin typeface="+mj-lt"/>
              </a:rPr>
              <a:t>• De bijzondere curator ex art. 1:250 BW is in het leven geroepen om de belangen van de minderjarige in en buiten rechte te behartigen, wanneer er sprake is van substantiële conflicterende belangen tussen de minderjarige en zijn met gezag belaste ouders of zijn voogd in aangelegenheden betreffende de verzorging en opvoeding of het vermogen van de minderjarige.</a:t>
            </a:r>
          </a:p>
          <a:p>
            <a:pPr marL="0" indent="0">
              <a:buNone/>
            </a:pPr>
            <a:r>
              <a:rPr lang="nl-NL" sz="1800" dirty="0">
                <a:latin typeface="+mj-lt"/>
              </a:rPr>
              <a:t>• Sinds een jaar of 2 tracht de rechterlijke macht de rechtspositie van de minderjarige te versterken door vaker en eerder een bijzondere curator te benoemen.</a:t>
            </a:r>
          </a:p>
        </p:txBody>
      </p:sp>
    </p:spTree>
    <p:extLst>
      <p:ext uri="{BB962C8B-B14F-4D97-AF65-F5344CB8AC3E}">
        <p14:creationId xmlns:p14="http://schemas.microsoft.com/office/powerpoint/2010/main" val="3076424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6F1D97C-E291-404A-831E-83936DC7ECEA}"/>
              </a:ext>
            </a:extLst>
          </p:cNvPr>
          <p:cNvSpPr>
            <a:spLocks noGrp="1"/>
          </p:cNvSpPr>
          <p:nvPr>
            <p:ph type="title"/>
          </p:nvPr>
        </p:nvSpPr>
        <p:spPr/>
        <p:txBody>
          <a:bodyPr/>
          <a:lstStyle/>
          <a:p>
            <a:r>
              <a:rPr lang="nl-NL" dirty="0"/>
              <a:t>Andere spelers in het werkveld</a:t>
            </a:r>
          </a:p>
        </p:txBody>
      </p:sp>
      <p:sp>
        <p:nvSpPr>
          <p:cNvPr id="3" name="Tijdelijke aanduiding voor inhoud 2">
            <a:extLst>
              <a:ext uri="{FF2B5EF4-FFF2-40B4-BE49-F238E27FC236}">
                <a16:creationId xmlns:a16="http://schemas.microsoft.com/office/drawing/2014/main" xmlns="" id="{B0514A6E-8A20-49B8-84D4-78192C5B04B5}"/>
              </a:ext>
            </a:extLst>
          </p:cNvPr>
          <p:cNvSpPr>
            <a:spLocks noGrp="1"/>
          </p:cNvSpPr>
          <p:nvPr>
            <p:ph idx="1"/>
          </p:nvPr>
        </p:nvSpPr>
        <p:spPr/>
        <p:txBody>
          <a:bodyPr>
            <a:normAutofit fontScale="70000" lnSpcReduction="20000"/>
          </a:bodyPr>
          <a:lstStyle/>
          <a:p>
            <a:pPr marL="0" indent="0">
              <a:buNone/>
            </a:pPr>
            <a:r>
              <a:rPr lang="nl-NL" b="1" dirty="0">
                <a:latin typeface="+mj-lt"/>
              </a:rPr>
              <a:t>Advocaten</a:t>
            </a:r>
          </a:p>
          <a:p>
            <a:r>
              <a:rPr lang="nl-NL" dirty="0">
                <a:latin typeface="+mj-lt"/>
              </a:rPr>
              <a:t>Behartigen het belang van de cliënt.</a:t>
            </a:r>
          </a:p>
          <a:p>
            <a:r>
              <a:rPr lang="nl-NL" dirty="0">
                <a:latin typeface="+mj-lt"/>
              </a:rPr>
              <a:t>Mogen een kind in beginsel niet ‘horen’.</a:t>
            </a:r>
          </a:p>
          <a:p>
            <a:pPr>
              <a:lnSpc>
                <a:spcPct val="120000"/>
              </a:lnSpc>
            </a:pPr>
            <a:r>
              <a:rPr lang="nl-NL" dirty="0">
                <a:latin typeface="+mj-lt"/>
              </a:rPr>
              <a:t>Moeten zich op grond van het gedragsrecht gedragen, zoals een behoorlijk advocaat betaamt. D.w.z. niet onnodig grievend, belang kind meenemen, niet belangen wederpartij onnodig schaden.</a:t>
            </a:r>
          </a:p>
          <a:p>
            <a:pPr marL="0" indent="0">
              <a:buNone/>
            </a:pPr>
            <a:endParaRPr lang="nl-NL" dirty="0">
              <a:latin typeface="+mj-lt"/>
            </a:endParaRPr>
          </a:p>
          <a:p>
            <a:pPr marL="0" indent="0">
              <a:buNone/>
            </a:pPr>
            <a:r>
              <a:rPr lang="nl-NL" b="1" dirty="0">
                <a:latin typeface="+mj-lt"/>
              </a:rPr>
              <a:t>Mediator</a:t>
            </a:r>
          </a:p>
          <a:p>
            <a:r>
              <a:rPr lang="nl-NL" dirty="0">
                <a:latin typeface="+mj-lt"/>
              </a:rPr>
              <a:t>Behartigen de belangen van beide partijen.</a:t>
            </a:r>
          </a:p>
          <a:p>
            <a:r>
              <a:rPr lang="nl-NL" dirty="0">
                <a:latin typeface="+mj-lt"/>
              </a:rPr>
              <a:t>Partijen dragen de oplossingen aan.</a:t>
            </a:r>
          </a:p>
          <a:p>
            <a:r>
              <a:rPr lang="nl-NL" dirty="0">
                <a:latin typeface="+mj-lt"/>
              </a:rPr>
              <a:t>Mogen een kind wel ‘horen’.</a:t>
            </a:r>
          </a:p>
          <a:p>
            <a:r>
              <a:rPr lang="nl-NL" dirty="0">
                <a:latin typeface="+mj-lt"/>
              </a:rPr>
              <a:t>Kan advocaat zijn, maar hoef niet.</a:t>
            </a:r>
          </a:p>
          <a:p>
            <a:r>
              <a:rPr lang="nl-NL" dirty="0">
                <a:latin typeface="+mj-lt"/>
              </a:rPr>
              <a:t>Vallen onder gedragsrecht van beroepsorganisatie.</a:t>
            </a:r>
          </a:p>
        </p:txBody>
      </p:sp>
    </p:spTree>
    <p:extLst>
      <p:ext uri="{BB962C8B-B14F-4D97-AF65-F5344CB8AC3E}">
        <p14:creationId xmlns:p14="http://schemas.microsoft.com/office/powerpoint/2010/main" val="3470162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E53A1D06-36A2-4044-81B8-722701A50094}"/>
              </a:ext>
            </a:extLst>
          </p:cNvPr>
          <p:cNvSpPr>
            <a:spLocks noGrp="1"/>
          </p:cNvSpPr>
          <p:nvPr>
            <p:ph type="title"/>
          </p:nvPr>
        </p:nvSpPr>
        <p:spPr>
          <a:xfrm>
            <a:off x="361116" y="5391477"/>
            <a:ext cx="6066317" cy="1976511"/>
          </a:xfrm>
        </p:spPr>
        <p:txBody>
          <a:bodyPr>
            <a:normAutofit/>
          </a:bodyPr>
          <a:lstStyle/>
          <a:p>
            <a:endParaRPr lang="nl-NL" sz="2800" dirty="0">
              <a:latin typeface="Bradley Hand ITC" panose="03070402050302030203" pitchFamily="66" charset="0"/>
            </a:endParaRPr>
          </a:p>
        </p:txBody>
      </p:sp>
    </p:spTree>
    <p:extLst>
      <p:ext uri="{BB962C8B-B14F-4D97-AF65-F5344CB8AC3E}">
        <p14:creationId xmlns:p14="http://schemas.microsoft.com/office/powerpoint/2010/main" val="3153526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1"/>
          </a:solidFill>
          <a:ln>
            <a:noFill/>
          </a:ln>
          <a:effectLst/>
        </p:spPr>
      </p:sp>
      <p:pic>
        <p:nvPicPr>
          <p:cNvPr id="4" name="Afbeelding 3">
            <a:extLst>
              <a:ext uri="{FF2B5EF4-FFF2-40B4-BE49-F238E27FC236}">
                <a16:creationId xmlns:a16="http://schemas.microsoft.com/office/drawing/2014/main" xmlns="" id="{D8F9FCF7-A30E-4961-B83A-89741F3E25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68069" y="237274"/>
            <a:ext cx="2377837" cy="612293"/>
          </a:xfrm>
          <a:prstGeom prst="rect">
            <a:avLst/>
          </a:prstGeom>
        </p:spPr>
      </p:pic>
      <p:pic>
        <p:nvPicPr>
          <p:cNvPr id="6" name="Tijdelijke aanduiding voor inhoud 5" descr="Afbeelding met buiten, persoon, vrouw, boom&#10;&#10;Beschrijving is gegenereerd met zeer hoge betrouwbaarheid">
            <a:extLst>
              <a:ext uri="{FF2B5EF4-FFF2-40B4-BE49-F238E27FC236}">
                <a16:creationId xmlns:a16="http://schemas.microsoft.com/office/drawing/2014/main" xmlns="" id="{7A680766-F96A-40DF-8757-EF018ACF0910}"/>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55694" y="849567"/>
            <a:ext cx="2190974" cy="3032489"/>
          </a:xfrm>
          <a:prstGeom prst="rect">
            <a:avLst/>
          </a:prstGeom>
          <a:ln>
            <a:solidFill>
              <a:schemeClr val="tx1"/>
            </a:solidFill>
          </a:ln>
        </p:spPr>
      </p:pic>
      <p:sp>
        <p:nvSpPr>
          <p:cNvPr id="7" name="Tekstvak 6">
            <a:extLst>
              <a:ext uri="{FF2B5EF4-FFF2-40B4-BE49-F238E27FC236}">
                <a16:creationId xmlns:a16="http://schemas.microsoft.com/office/drawing/2014/main" xmlns="" id="{CD9356A4-2159-4674-8BE5-5BB4A3A0F626}"/>
              </a:ext>
            </a:extLst>
          </p:cNvPr>
          <p:cNvSpPr txBox="1"/>
          <p:nvPr/>
        </p:nvSpPr>
        <p:spPr>
          <a:xfrm>
            <a:off x="814698" y="4325378"/>
            <a:ext cx="2923324" cy="2492990"/>
          </a:xfrm>
          <a:prstGeom prst="rect">
            <a:avLst/>
          </a:prstGeom>
          <a:noFill/>
        </p:spPr>
        <p:txBody>
          <a:bodyPr wrap="square" rtlCol="0">
            <a:spAutoFit/>
          </a:bodyPr>
          <a:lstStyle/>
          <a:p>
            <a:r>
              <a:rPr lang="nl-NL" sz="2800" b="1" dirty="0">
                <a:latin typeface="+mj-lt"/>
              </a:rPr>
              <a:t>Marlon Dijkhuizen</a:t>
            </a:r>
          </a:p>
          <a:p>
            <a:r>
              <a:rPr lang="nl-NL" sz="2000" dirty="0">
                <a:latin typeface="+mj-lt"/>
              </a:rPr>
              <a:t>Eigenaar </a:t>
            </a:r>
            <a:r>
              <a:rPr lang="nl-NL" sz="2000" b="1" dirty="0">
                <a:solidFill>
                  <a:srgbClr val="FF0066"/>
                </a:solidFill>
                <a:latin typeface="+mj-lt"/>
              </a:rPr>
              <a:t>Child</a:t>
            </a:r>
            <a:r>
              <a:rPr lang="nl-NL" sz="2000" b="1" dirty="0">
                <a:solidFill>
                  <a:schemeClr val="accent5">
                    <a:lumMod val="75000"/>
                  </a:schemeClr>
                </a:solidFill>
                <a:latin typeface="+mj-lt"/>
              </a:rPr>
              <a:t>First</a:t>
            </a:r>
          </a:p>
          <a:p>
            <a:r>
              <a:rPr lang="nl-NL" sz="2000" b="1" dirty="0">
                <a:latin typeface="+mj-lt"/>
              </a:rPr>
              <a:t>Kindbehartiger</a:t>
            </a:r>
            <a:r>
              <a:rPr lang="nl-NL" sz="2000" dirty="0">
                <a:latin typeface="+mj-lt"/>
              </a:rPr>
              <a:t> in Utrecht</a:t>
            </a:r>
          </a:p>
          <a:p>
            <a:r>
              <a:rPr lang="nl-NL" sz="2000" i="1" dirty="0">
                <a:latin typeface="+mj-lt"/>
              </a:rPr>
              <a:t>Jurist</a:t>
            </a:r>
          </a:p>
          <a:p>
            <a:endParaRPr lang="nl-NL" sz="2000" dirty="0">
              <a:latin typeface="+mj-lt"/>
            </a:endParaRPr>
          </a:p>
        </p:txBody>
      </p:sp>
      <p:sp>
        <p:nvSpPr>
          <p:cNvPr id="10" name="Tekstvak 9">
            <a:extLst>
              <a:ext uri="{FF2B5EF4-FFF2-40B4-BE49-F238E27FC236}">
                <a16:creationId xmlns:a16="http://schemas.microsoft.com/office/drawing/2014/main" xmlns="" id="{88DC35AF-7819-4272-908B-8026EF00718F}"/>
              </a:ext>
            </a:extLst>
          </p:cNvPr>
          <p:cNvSpPr txBox="1"/>
          <p:nvPr/>
        </p:nvSpPr>
        <p:spPr>
          <a:xfrm>
            <a:off x="4037542" y="4409249"/>
            <a:ext cx="2899363" cy="1138773"/>
          </a:xfrm>
          <a:prstGeom prst="rect">
            <a:avLst/>
          </a:prstGeom>
          <a:noFill/>
        </p:spPr>
        <p:txBody>
          <a:bodyPr wrap="square" rtlCol="0">
            <a:spAutoFit/>
          </a:bodyPr>
          <a:lstStyle/>
          <a:p>
            <a:r>
              <a:rPr lang="nl-NL" sz="2800" b="1" dirty="0">
                <a:latin typeface="+mj-lt"/>
              </a:rPr>
              <a:t>Anja Zweers</a:t>
            </a:r>
          </a:p>
          <a:p>
            <a:r>
              <a:rPr lang="nl-NL" sz="2000" dirty="0">
                <a:latin typeface="+mj-lt"/>
              </a:rPr>
              <a:t>Eigenaar </a:t>
            </a:r>
            <a:r>
              <a:rPr lang="nl-NL" sz="2000" b="1" dirty="0">
                <a:solidFill>
                  <a:srgbClr val="7030A0"/>
                </a:solidFill>
                <a:latin typeface="+mj-lt"/>
              </a:rPr>
              <a:t>Praktijk An</a:t>
            </a:r>
            <a:endParaRPr lang="nl-NL" sz="2000" dirty="0">
              <a:latin typeface="+mj-lt"/>
            </a:endParaRPr>
          </a:p>
          <a:p>
            <a:r>
              <a:rPr lang="nl-NL" sz="2000" b="1" dirty="0">
                <a:latin typeface="+mj-lt"/>
              </a:rPr>
              <a:t>Kindbehartiger</a:t>
            </a:r>
            <a:r>
              <a:rPr lang="nl-NL" sz="2000" dirty="0">
                <a:latin typeface="+mj-lt"/>
              </a:rPr>
              <a:t> in Zeist</a:t>
            </a:r>
          </a:p>
        </p:txBody>
      </p:sp>
      <p:pic>
        <p:nvPicPr>
          <p:cNvPr id="2" name="Picture 1"/>
          <p:cNvPicPr>
            <a:picLocks noChangeAspect="1"/>
          </p:cNvPicPr>
          <p:nvPr/>
        </p:nvPicPr>
        <p:blipFill>
          <a:blip r:embed="rId4"/>
          <a:stretch>
            <a:fillRect/>
          </a:stretch>
        </p:blipFill>
        <p:spPr>
          <a:xfrm>
            <a:off x="4061155" y="886641"/>
            <a:ext cx="2028403" cy="3048147"/>
          </a:xfrm>
          <a:prstGeom prst="rect">
            <a:avLst/>
          </a:prstGeom>
        </p:spPr>
      </p:pic>
    </p:spTree>
    <p:extLst>
      <p:ext uri="{BB962C8B-B14F-4D97-AF65-F5344CB8AC3E}">
        <p14:creationId xmlns:p14="http://schemas.microsoft.com/office/powerpoint/2010/main" val="1934757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1"/>
          </a:solidFill>
          <a:ln>
            <a:noFill/>
          </a:ln>
          <a:effectLst/>
        </p:spPr>
      </p:sp>
      <p:pic>
        <p:nvPicPr>
          <p:cNvPr id="4" name="Afbeelding 3">
            <a:extLst>
              <a:ext uri="{FF2B5EF4-FFF2-40B4-BE49-F238E27FC236}">
                <a16:creationId xmlns:a16="http://schemas.microsoft.com/office/drawing/2014/main" xmlns="" id="{D8F9FCF7-A30E-4961-B83A-89741F3E25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68069" y="237274"/>
            <a:ext cx="2377837" cy="612293"/>
          </a:xfrm>
          <a:prstGeom prst="rect">
            <a:avLst/>
          </a:prstGeom>
        </p:spPr>
      </p:pic>
      <p:sp>
        <p:nvSpPr>
          <p:cNvPr id="7" name="Tekstvak 6">
            <a:extLst>
              <a:ext uri="{FF2B5EF4-FFF2-40B4-BE49-F238E27FC236}">
                <a16:creationId xmlns:a16="http://schemas.microsoft.com/office/drawing/2014/main" xmlns="" id="{CD9356A4-2159-4674-8BE5-5BB4A3A0F626}"/>
              </a:ext>
            </a:extLst>
          </p:cNvPr>
          <p:cNvSpPr txBox="1"/>
          <p:nvPr/>
        </p:nvSpPr>
        <p:spPr>
          <a:xfrm>
            <a:off x="842441" y="849567"/>
            <a:ext cx="7917246" cy="6370975"/>
          </a:xfrm>
          <a:prstGeom prst="rect">
            <a:avLst/>
          </a:prstGeom>
          <a:noFill/>
        </p:spPr>
        <p:txBody>
          <a:bodyPr wrap="square" rtlCol="0">
            <a:spAutoFit/>
          </a:bodyPr>
          <a:lstStyle/>
          <a:p>
            <a:r>
              <a:rPr lang="nl-NL" sz="3600" b="1" dirty="0" err="1">
                <a:latin typeface="+mj-lt"/>
              </a:rPr>
              <a:t>Kindbehartigers</a:t>
            </a:r>
            <a:r>
              <a:rPr lang="nl-NL" sz="3600" b="1" dirty="0">
                <a:latin typeface="+mj-lt"/>
              </a:rPr>
              <a:t> Midden Nederland</a:t>
            </a:r>
          </a:p>
          <a:p>
            <a:endParaRPr lang="nl-NL" sz="2000" dirty="0">
              <a:latin typeface="+mj-lt"/>
            </a:endParaRPr>
          </a:p>
          <a:p>
            <a:r>
              <a:rPr lang="nl-NL" sz="2400" b="1" dirty="0">
                <a:latin typeface="+mj-lt"/>
              </a:rPr>
              <a:t>Amersfoort</a:t>
            </a:r>
          </a:p>
          <a:p>
            <a:r>
              <a:rPr lang="nl-NL" sz="2400" i="1" dirty="0">
                <a:latin typeface="+mj-lt"/>
              </a:rPr>
              <a:t>Simone </a:t>
            </a:r>
            <a:r>
              <a:rPr lang="nl-NL" sz="2400" i="1" dirty="0" err="1">
                <a:latin typeface="+mj-lt"/>
              </a:rPr>
              <a:t>Untersalmberger</a:t>
            </a:r>
            <a:endParaRPr lang="nl-NL" sz="2400" i="1" dirty="0">
              <a:latin typeface="+mj-lt"/>
            </a:endParaRPr>
          </a:p>
          <a:p>
            <a:endParaRPr lang="nl-NL" sz="2400" dirty="0">
              <a:latin typeface="+mj-lt"/>
            </a:endParaRPr>
          </a:p>
          <a:p>
            <a:r>
              <a:rPr lang="nl-NL" sz="2400" b="1" dirty="0">
                <a:latin typeface="+mj-lt"/>
              </a:rPr>
              <a:t>Driebergen</a:t>
            </a:r>
          </a:p>
          <a:p>
            <a:r>
              <a:rPr lang="nl-NL" sz="2400" i="1" dirty="0">
                <a:latin typeface="+mj-lt"/>
              </a:rPr>
              <a:t>Pauline Allan</a:t>
            </a:r>
          </a:p>
          <a:p>
            <a:endParaRPr lang="nl-NL" sz="2400" dirty="0">
              <a:latin typeface="+mj-lt"/>
            </a:endParaRPr>
          </a:p>
          <a:p>
            <a:r>
              <a:rPr lang="nl-NL" sz="2400" b="1" dirty="0">
                <a:latin typeface="+mj-lt"/>
              </a:rPr>
              <a:t>Utrecht</a:t>
            </a:r>
          </a:p>
          <a:p>
            <a:r>
              <a:rPr lang="nl-NL" sz="2400" i="1" dirty="0" err="1">
                <a:latin typeface="+mj-lt"/>
              </a:rPr>
              <a:t>Ilja</a:t>
            </a:r>
            <a:r>
              <a:rPr lang="nl-NL" sz="2400" i="1" dirty="0">
                <a:latin typeface="+mj-lt"/>
              </a:rPr>
              <a:t> </a:t>
            </a:r>
            <a:r>
              <a:rPr lang="nl-NL" sz="2400" i="1" dirty="0" err="1">
                <a:latin typeface="+mj-lt"/>
              </a:rPr>
              <a:t>Geensen</a:t>
            </a:r>
            <a:endParaRPr lang="nl-NL" sz="2400" i="1" dirty="0">
              <a:latin typeface="+mj-lt"/>
            </a:endParaRPr>
          </a:p>
          <a:p>
            <a:r>
              <a:rPr lang="nl-NL" sz="2400" i="1" dirty="0" err="1">
                <a:latin typeface="+mj-lt"/>
              </a:rPr>
              <a:t>Marlon</a:t>
            </a:r>
            <a:r>
              <a:rPr lang="nl-NL" sz="2400" i="1" dirty="0">
                <a:latin typeface="+mj-lt"/>
              </a:rPr>
              <a:t> Dijkhuizen</a:t>
            </a:r>
          </a:p>
          <a:p>
            <a:r>
              <a:rPr lang="nl-NL" sz="2400" i="1" dirty="0" err="1">
                <a:latin typeface="+mj-lt"/>
              </a:rPr>
              <a:t>Kita</a:t>
            </a:r>
            <a:r>
              <a:rPr lang="nl-NL" sz="2400" i="1" dirty="0">
                <a:latin typeface="+mj-lt"/>
              </a:rPr>
              <a:t> </a:t>
            </a:r>
            <a:r>
              <a:rPr lang="nl-NL" sz="2400" i="1" dirty="0" err="1">
                <a:latin typeface="+mj-lt"/>
              </a:rPr>
              <a:t>Bronda</a:t>
            </a:r>
            <a:endParaRPr lang="nl-NL" sz="2400" i="1" dirty="0">
              <a:latin typeface="+mj-lt"/>
            </a:endParaRPr>
          </a:p>
          <a:p>
            <a:endParaRPr lang="nl-NL" sz="2400" i="1" dirty="0">
              <a:latin typeface="+mj-lt"/>
            </a:endParaRPr>
          </a:p>
          <a:p>
            <a:r>
              <a:rPr lang="nl-NL" sz="2400" b="1" dirty="0">
                <a:latin typeface="+mj-lt"/>
              </a:rPr>
              <a:t>Zeist</a:t>
            </a:r>
          </a:p>
          <a:p>
            <a:r>
              <a:rPr lang="nl-NL" sz="2400" i="1" dirty="0">
                <a:latin typeface="+mj-lt"/>
              </a:rPr>
              <a:t>Anja Zweers</a:t>
            </a:r>
          </a:p>
          <a:p>
            <a:endParaRPr lang="nl-NL" sz="2000" dirty="0">
              <a:latin typeface="+mj-lt"/>
            </a:endParaRPr>
          </a:p>
          <a:p>
            <a:endParaRPr lang="nl-NL" sz="2000" dirty="0">
              <a:latin typeface="+mj-lt"/>
            </a:endParaRPr>
          </a:p>
        </p:txBody>
      </p:sp>
      <p:sp>
        <p:nvSpPr>
          <p:cNvPr id="2" name="Tekstvak 1">
            <a:extLst>
              <a:ext uri="{FF2B5EF4-FFF2-40B4-BE49-F238E27FC236}">
                <a16:creationId xmlns:a16="http://schemas.microsoft.com/office/drawing/2014/main" xmlns="" id="{A7CD94F5-5F0B-40DF-9F76-743F1AB4359D}"/>
              </a:ext>
            </a:extLst>
          </p:cNvPr>
          <p:cNvSpPr txBox="1"/>
          <p:nvPr/>
        </p:nvSpPr>
        <p:spPr>
          <a:xfrm>
            <a:off x="5087907" y="6448943"/>
            <a:ext cx="7104093" cy="646331"/>
          </a:xfrm>
          <a:prstGeom prst="rect">
            <a:avLst/>
          </a:prstGeom>
          <a:noFill/>
        </p:spPr>
        <p:txBody>
          <a:bodyPr wrap="square" rtlCol="0">
            <a:spAutoFit/>
          </a:bodyPr>
          <a:lstStyle/>
          <a:p>
            <a:pPr algn="r"/>
            <a:r>
              <a:rPr lang="nl-NL" dirty="0">
                <a:latin typeface="+mj-lt"/>
              </a:rPr>
              <a:t>Vind een Kindbehartiger in jouw regio op </a:t>
            </a:r>
            <a:r>
              <a:rPr lang="nl-NL" dirty="0">
                <a:latin typeface="+mj-lt"/>
                <a:hlinkClick r:id="rId3"/>
              </a:rPr>
              <a:t>www.kindbehartiger.nl</a:t>
            </a:r>
            <a:endParaRPr lang="nl-NL" dirty="0">
              <a:latin typeface="+mj-lt"/>
            </a:endParaRPr>
          </a:p>
          <a:p>
            <a:endParaRPr lang="nl-NL" dirty="0"/>
          </a:p>
        </p:txBody>
      </p:sp>
      <p:sp>
        <p:nvSpPr>
          <p:cNvPr id="3" name="AutoShape 2" descr="boy-pointing-with-both-hands_1187-2801.jpg">
            <a:extLst>
              <a:ext uri="{FF2B5EF4-FFF2-40B4-BE49-F238E27FC236}">
                <a16:creationId xmlns:a16="http://schemas.microsoft.com/office/drawing/2014/main" xmlns="" id="{F42B3C55-464C-4A34-B564-CBAA43D0CED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8" name="Afbeelding 7" descr="Afbeelding met persoon, baby, binnen, muur&#10;&#10;Beschrijving is gegenereerd met zeer hoge betrouwbaarheid">
            <a:extLst>
              <a:ext uri="{FF2B5EF4-FFF2-40B4-BE49-F238E27FC236}">
                <a16:creationId xmlns:a16="http://schemas.microsoft.com/office/drawing/2014/main" xmlns="" id="{8D4565EC-522C-475E-B45A-FCAC4DFEFF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9006" y="1907989"/>
            <a:ext cx="3631457" cy="4472609"/>
          </a:xfrm>
          <a:prstGeom prst="rect">
            <a:avLst/>
          </a:prstGeom>
        </p:spPr>
      </p:pic>
    </p:spTree>
    <p:extLst>
      <p:ext uri="{BB962C8B-B14F-4D97-AF65-F5344CB8AC3E}">
        <p14:creationId xmlns:p14="http://schemas.microsoft.com/office/powerpoint/2010/main" val="1471508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9FA9DF0-3546-4C4E-99E4-2A39CBDE5979}"/>
              </a:ext>
            </a:extLst>
          </p:cNvPr>
          <p:cNvSpPr>
            <a:spLocks noGrp="1"/>
          </p:cNvSpPr>
          <p:nvPr>
            <p:ph type="title"/>
          </p:nvPr>
        </p:nvSpPr>
        <p:spPr/>
        <p:txBody>
          <a:bodyPr/>
          <a:lstStyle/>
          <a:p>
            <a:r>
              <a:rPr lang="nl-NL" dirty="0"/>
              <a:t>Vallen en weer opstaan</a:t>
            </a:r>
          </a:p>
        </p:txBody>
      </p:sp>
      <p:pic>
        <p:nvPicPr>
          <p:cNvPr id="4" name="Afbeelding 3">
            <a:extLst>
              <a:ext uri="{FF2B5EF4-FFF2-40B4-BE49-F238E27FC236}">
                <a16:creationId xmlns:a16="http://schemas.microsoft.com/office/drawing/2014/main" xmlns="" id="{9587F734-DDD3-40DD-9B2D-836E0B6ADD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07825" y="224022"/>
            <a:ext cx="2377837" cy="612293"/>
          </a:xfrm>
          <a:prstGeom prst="rect">
            <a:avLst/>
          </a:prstGeom>
        </p:spPr>
      </p:pic>
      <p:pic>
        <p:nvPicPr>
          <p:cNvPr id="2050" name="Picture 2" descr="Image result for rouwcurve">
            <a:extLst>
              <a:ext uri="{FF2B5EF4-FFF2-40B4-BE49-F238E27FC236}">
                <a16:creationId xmlns:a16="http://schemas.microsoft.com/office/drawing/2014/main" xmlns="" id="{AB201A70-1454-42A8-8969-75CCD5861F3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37340" y="1690688"/>
            <a:ext cx="8637848" cy="481661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447330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85C4434F-6D0A-40BC-9A61-3F8D4E8C8547}"/>
              </a:ext>
            </a:extLst>
          </p:cNvPr>
          <p:cNvSpPr>
            <a:spLocks noGrp="1"/>
          </p:cNvSpPr>
          <p:nvPr>
            <p:ph type="title"/>
          </p:nvPr>
        </p:nvSpPr>
        <p:spPr/>
        <p:txBody>
          <a:bodyPr/>
          <a:lstStyle/>
          <a:p>
            <a:r>
              <a:rPr lang="nl-NL" dirty="0"/>
              <a:t>HART model</a:t>
            </a:r>
          </a:p>
        </p:txBody>
      </p:sp>
      <p:pic>
        <p:nvPicPr>
          <p:cNvPr id="4" name="Afbeelding 3">
            <a:extLst>
              <a:ext uri="{FF2B5EF4-FFF2-40B4-BE49-F238E27FC236}">
                <a16:creationId xmlns:a16="http://schemas.microsoft.com/office/drawing/2014/main" xmlns="" id="{F8A7A5BB-1D1C-481A-9B2B-ADD7A202C0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07825" y="224022"/>
            <a:ext cx="2377837" cy="612293"/>
          </a:xfrm>
          <a:prstGeom prst="rect">
            <a:avLst/>
          </a:prstGeom>
        </p:spPr>
      </p:pic>
      <p:sp>
        <p:nvSpPr>
          <p:cNvPr id="3" name="Tijdelijke aanduiding voor inhoud 2">
            <a:extLst>
              <a:ext uri="{FF2B5EF4-FFF2-40B4-BE49-F238E27FC236}">
                <a16:creationId xmlns:a16="http://schemas.microsoft.com/office/drawing/2014/main" xmlns="" id="{5C323604-BCAC-4731-A5E0-3C268591BE49}"/>
              </a:ext>
            </a:extLst>
          </p:cNvPr>
          <p:cNvSpPr>
            <a:spLocks noGrp="1"/>
          </p:cNvSpPr>
          <p:nvPr>
            <p:ph idx="1"/>
          </p:nvPr>
        </p:nvSpPr>
        <p:spPr/>
        <p:txBody>
          <a:bodyPr/>
          <a:lstStyle/>
          <a:p>
            <a:r>
              <a:rPr lang="nl-NL" b="1" dirty="0">
                <a:latin typeface="+mj-lt"/>
              </a:rPr>
              <a:t>Houvast</a:t>
            </a:r>
            <a:r>
              <a:rPr lang="nl-NL" dirty="0">
                <a:latin typeface="+mj-lt"/>
              </a:rPr>
              <a:t/>
            </a:r>
            <a:br>
              <a:rPr lang="nl-NL" dirty="0">
                <a:latin typeface="+mj-lt"/>
              </a:rPr>
            </a:br>
            <a:r>
              <a:rPr lang="nl-NL" i="1" dirty="0">
                <a:latin typeface="+mj-lt"/>
              </a:rPr>
              <a:t>Wat had je en wat heb je nu?</a:t>
            </a:r>
            <a:endParaRPr lang="nl-NL" dirty="0">
              <a:latin typeface="+mj-lt"/>
            </a:endParaRPr>
          </a:p>
          <a:p>
            <a:r>
              <a:rPr lang="nl-NL" b="1" dirty="0">
                <a:latin typeface="+mj-lt"/>
              </a:rPr>
              <a:t>Autonomie</a:t>
            </a:r>
            <a:br>
              <a:rPr lang="nl-NL" b="1" dirty="0">
                <a:latin typeface="+mj-lt"/>
              </a:rPr>
            </a:br>
            <a:r>
              <a:rPr lang="nl-NL" i="1" dirty="0">
                <a:latin typeface="+mj-lt"/>
              </a:rPr>
              <a:t>Wie ben jij en ben je veranderd door de scheiding?</a:t>
            </a:r>
            <a:endParaRPr lang="nl-NL" b="1" i="1" dirty="0">
              <a:latin typeface="+mj-lt"/>
            </a:endParaRPr>
          </a:p>
          <a:p>
            <a:r>
              <a:rPr lang="nl-NL" b="1" dirty="0">
                <a:latin typeface="+mj-lt"/>
              </a:rPr>
              <a:t>Rechtvaardigheid</a:t>
            </a:r>
            <a:r>
              <a:rPr lang="nl-NL" dirty="0">
                <a:latin typeface="+mj-lt"/>
              </a:rPr>
              <a:t/>
            </a:r>
            <a:br>
              <a:rPr lang="nl-NL" dirty="0">
                <a:latin typeface="+mj-lt"/>
              </a:rPr>
            </a:br>
            <a:r>
              <a:rPr lang="nl-NL" i="1" dirty="0">
                <a:latin typeface="+mj-lt"/>
              </a:rPr>
              <a:t>Wat is eerlijk en wat is oneerlijk?</a:t>
            </a:r>
            <a:endParaRPr lang="nl-NL" dirty="0">
              <a:latin typeface="+mj-lt"/>
            </a:endParaRPr>
          </a:p>
          <a:p>
            <a:r>
              <a:rPr lang="nl-NL" b="1" dirty="0">
                <a:latin typeface="+mj-lt"/>
              </a:rPr>
              <a:t>Toekomst</a:t>
            </a:r>
            <a:r>
              <a:rPr lang="nl-NL" i="1" dirty="0">
                <a:latin typeface="+mj-lt"/>
              </a:rPr>
              <a:t/>
            </a:r>
            <a:br>
              <a:rPr lang="nl-NL" i="1" dirty="0">
                <a:latin typeface="+mj-lt"/>
              </a:rPr>
            </a:br>
            <a:r>
              <a:rPr lang="nl-NL" i="1" dirty="0">
                <a:latin typeface="+mj-lt"/>
              </a:rPr>
              <a:t>Hoe zie jij de toekomst en wat is daar voor nodig?</a:t>
            </a:r>
            <a:endParaRPr lang="nl-NL" dirty="0">
              <a:latin typeface="+mj-lt"/>
            </a:endParaRPr>
          </a:p>
        </p:txBody>
      </p:sp>
    </p:spTree>
    <p:extLst>
      <p:ext uri="{BB962C8B-B14F-4D97-AF65-F5344CB8AC3E}">
        <p14:creationId xmlns:p14="http://schemas.microsoft.com/office/powerpoint/2010/main" val="2107831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ijdelijke aanduiding voor inhoud 7">
            <a:extLst>
              <a:ext uri="{FF2B5EF4-FFF2-40B4-BE49-F238E27FC236}">
                <a16:creationId xmlns:a16="http://schemas.microsoft.com/office/drawing/2014/main" xmlns="" id="{54AADEEF-D7F7-4E54-83B2-0249D16F272C}"/>
              </a:ext>
            </a:extLst>
          </p:cNvPr>
          <p:cNvGraphicFramePr>
            <a:graphicFrameLocks noGrp="1"/>
          </p:cNvGraphicFramePr>
          <p:nvPr>
            <p:ph idx="1"/>
            <p:extLst>
              <p:ext uri="{D42A27DB-BD31-4B8C-83A1-F6EECF244321}">
                <p14:modId xmlns:p14="http://schemas.microsoft.com/office/powerpoint/2010/main" val="3520885003"/>
              </p:ext>
            </p:extLst>
          </p:nvPr>
        </p:nvGraphicFramePr>
        <p:xfrm>
          <a:off x="0" y="0"/>
          <a:ext cx="12192001" cy="6857988"/>
        </p:xfrm>
        <a:graphic>
          <a:graphicData uri="http://schemas.openxmlformats.org/drawingml/2006/table">
            <a:tbl>
              <a:tblPr firstRow="1" firstCol="1" bandRow="1">
                <a:tableStyleId>{5FD0F851-EC5A-4D38-B0AD-8093EC10F338}</a:tableStyleId>
              </a:tblPr>
              <a:tblGrid>
                <a:gridCol w="4063511">
                  <a:extLst>
                    <a:ext uri="{9D8B030D-6E8A-4147-A177-3AD203B41FA5}">
                      <a16:colId xmlns:a16="http://schemas.microsoft.com/office/drawing/2014/main" xmlns="" val="2930339571"/>
                    </a:ext>
                  </a:extLst>
                </a:gridCol>
                <a:gridCol w="4064245">
                  <a:extLst>
                    <a:ext uri="{9D8B030D-6E8A-4147-A177-3AD203B41FA5}">
                      <a16:colId xmlns:a16="http://schemas.microsoft.com/office/drawing/2014/main" xmlns="" val="2001746395"/>
                    </a:ext>
                  </a:extLst>
                </a:gridCol>
                <a:gridCol w="4064245">
                  <a:extLst>
                    <a:ext uri="{9D8B030D-6E8A-4147-A177-3AD203B41FA5}">
                      <a16:colId xmlns:a16="http://schemas.microsoft.com/office/drawing/2014/main" xmlns="" val="3532799785"/>
                    </a:ext>
                  </a:extLst>
                </a:gridCol>
              </a:tblGrid>
              <a:tr h="1331763">
                <a:tc>
                  <a:txBody>
                    <a:bodyPr/>
                    <a:lstStyle/>
                    <a:p>
                      <a:pPr algn="l">
                        <a:lnSpc>
                          <a:spcPct val="107000"/>
                        </a:lnSpc>
                        <a:spcAft>
                          <a:spcPts val="0"/>
                        </a:spcAft>
                      </a:pPr>
                      <a:endParaRPr lang="nl-NL" sz="1400" b="0">
                        <a:effectLst/>
                        <a:latin typeface="Calibri" panose="020F0502020204030204" pitchFamily="34" charset="0"/>
                        <a:ea typeface="Calibri" panose="020F0502020204030204" pitchFamily="34" charset="0"/>
                        <a:cs typeface="Times New Roman" panose="02020603050405020304" pitchFamily="18" charset="0"/>
                      </a:endParaRPr>
                    </a:p>
                  </a:txBody>
                  <a:tcPr marL="53524" marR="53524" marT="0" marB="0"/>
                </a:tc>
                <a:tc>
                  <a:txBody>
                    <a:bodyPr/>
                    <a:lstStyle/>
                    <a:p>
                      <a:pPr algn="l">
                        <a:lnSpc>
                          <a:spcPct val="107000"/>
                        </a:lnSpc>
                        <a:spcAft>
                          <a:spcPts val="0"/>
                        </a:spcAft>
                      </a:pPr>
                      <a:endParaRPr lang="nl-NL"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3524" marR="53524" marT="0" marB="0"/>
                </a:tc>
                <a:tc>
                  <a:txBody>
                    <a:bodyPr/>
                    <a:lstStyle/>
                    <a:p>
                      <a:pPr algn="l">
                        <a:lnSpc>
                          <a:spcPct val="107000"/>
                        </a:lnSpc>
                        <a:spcAft>
                          <a:spcPts val="0"/>
                        </a:spcAft>
                      </a:pPr>
                      <a:endParaRPr lang="nl-NL" sz="1400" b="0">
                        <a:effectLst/>
                        <a:latin typeface="Calibri" panose="020F0502020204030204" pitchFamily="34" charset="0"/>
                        <a:ea typeface="Calibri" panose="020F0502020204030204" pitchFamily="34" charset="0"/>
                        <a:cs typeface="Times New Roman" panose="02020603050405020304" pitchFamily="18" charset="0"/>
                      </a:endParaRPr>
                    </a:p>
                  </a:txBody>
                  <a:tcPr marL="53524" marR="53524" marT="0" marB="0"/>
                </a:tc>
                <a:extLst>
                  <a:ext uri="{0D108BD9-81ED-4DB2-BD59-A6C34878D82A}">
                    <a16:rowId xmlns:a16="http://schemas.microsoft.com/office/drawing/2014/main" xmlns="" val="3008928534"/>
                  </a:ext>
                </a:extLst>
              </a:tr>
              <a:tr h="221049">
                <a:tc>
                  <a:txBody>
                    <a:bodyPr/>
                    <a:lstStyle/>
                    <a:p>
                      <a:pPr algn="l">
                        <a:lnSpc>
                          <a:spcPct val="107000"/>
                        </a:lnSpc>
                        <a:spcAft>
                          <a:spcPts val="0"/>
                        </a:spcAft>
                      </a:pPr>
                      <a:r>
                        <a:rPr lang="nl-NL" sz="1200" b="0">
                          <a:effectLst/>
                        </a:rPr>
                        <a:t>Vrijwillig kader</a:t>
                      </a:r>
                      <a:endParaRPr lang="nl-NL" sz="1400" b="0">
                        <a:effectLst/>
                        <a:latin typeface="Calibri" panose="020F0502020204030204" pitchFamily="34" charset="0"/>
                        <a:ea typeface="Calibri" panose="020F0502020204030204" pitchFamily="34" charset="0"/>
                        <a:cs typeface="Times New Roman" panose="02020603050405020304" pitchFamily="18" charset="0"/>
                      </a:endParaRPr>
                    </a:p>
                  </a:txBody>
                  <a:tcPr marL="53524" marR="53524" marT="0" marB="0"/>
                </a:tc>
                <a:tc>
                  <a:txBody>
                    <a:bodyPr/>
                    <a:lstStyle/>
                    <a:p>
                      <a:pPr algn="l">
                        <a:lnSpc>
                          <a:spcPct val="107000"/>
                        </a:lnSpc>
                        <a:spcAft>
                          <a:spcPts val="0"/>
                        </a:spcAft>
                      </a:pPr>
                      <a:r>
                        <a:rPr lang="nl-NL" sz="1200" b="0">
                          <a:effectLst/>
                        </a:rPr>
                        <a:t>Aangesteld door de rechter</a:t>
                      </a:r>
                      <a:endParaRPr lang="nl-NL" sz="1400" b="0">
                        <a:effectLst/>
                        <a:latin typeface="Calibri" panose="020F0502020204030204" pitchFamily="34" charset="0"/>
                        <a:ea typeface="Calibri" panose="020F0502020204030204" pitchFamily="34" charset="0"/>
                        <a:cs typeface="Times New Roman" panose="02020603050405020304" pitchFamily="18" charset="0"/>
                      </a:endParaRPr>
                    </a:p>
                  </a:txBody>
                  <a:tcPr marL="53524" marR="53524" marT="0" marB="0"/>
                </a:tc>
                <a:tc>
                  <a:txBody>
                    <a:bodyPr/>
                    <a:lstStyle/>
                    <a:p>
                      <a:pPr algn="l">
                        <a:lnSpc>
                          <a:spcPct val="107000"/>
                        </a:lnSpc>
                        <a:spcAft>
                          <a:spcPts val="0"/>
                        </a:spcAft>
                      </a:pPr>
                      <a:r>
                        <a:rPr lang="nl-NL" sz="1200" b="0">
                          <a:effectLst/>
                        </a:rPr>
                        <a:t>Vrijwillig kader</a:t>
                      </a:r>
                      <a:endParaRPr lang="nl-NL" sz="1400" b="0">
                        <a:effectLst/>
                        <a:latin typeface="Calibri" panose="020F0502020204030204" pitchFamily="34" charset="0"/>
                        <a:ea typeface="Calibri" panose="020F0502020204030204" pitchFamily="34" charset="0"/>
                        <a:cs typeface="Times New Roman" panose="02020603050405020304" pitchFamily="18" charset="0"/>
                      </a:endParaRPr>
                    </a:p>
                  </a:txBody>
                  <a:tcPr marL="53524" marR="53524" marT="0" marB="0"/>
                </a:tc>
                <a:extLst>
                  <a:ext uri="{0D108BD9-81ED-4DB2-BD59-A6C34878D82A}">
                    <a16:rowId xmlns:a16="http://schemas.microsoft.com/office/drawing/2014/main" xmlns="" val="2694472845"/>
                  </a:ext>
                </a:extLst>
              </a:tr>
              <a:tr h="221049">
                <a:tc>
                  <a:txBody>
                    <a:bodyPr/>
                    <a:lstStyle/>
                    <a:p>
                      <a:pPr algn="l">
                        <a:lnSpc>
                          <a:spcPct val="107000"/>
                        </a:lnSpc>
                        <a:spcAft>
                          <a:spcPts val="0"/>
                        </a:spcAft>
                      </a:pPr>
                      <a:r>
                        <a:rPr lang="nl-NL" sz="1200" b="0">
                          <a:effectLst/>
                        </a:rPr>
                        <a:t>Gericht op het kind</a:t>
                      </a:r>
                      <a:endParaRPr lang="nl-NL" sz="1400" b="0">
                        <a:effectLst/>
                        <a:latin typeface="Calibri" panose="020F0502020204030204" pitchFamily="34" charset="0"/>
                        <a:ea typeface="Calibri" panose="020F0502020204030204" pitchFamily="34" charset="0"/>
                        <a:cs typeface="Times New Roman" panose="02020603050405020304" pitchFamily="18" charset="0"/>
                      </a:endParaRPr>
                    </a:p>
                  </a:txBody>
                  <a:tcPr marL="53524" marR="53524" marT="0" marB="0"/>
                </a:tc>
                <a:tc>
                  <a:txBody>
                    <a:bodyPr/>
                    <a:lstStyle/>
                    <a:p>
                      <a:pPr algn="l">
                        <a:lnSpc>
                          <a:spcPct val="107000"/>
                        </a:lnSpc>
                        <a:spcAft>
                          <a:spcPts val="0"/>
                        </a:spcAft>
                      </a:pPr>
                      <a:r>
                        <a:rPr lang="nl-NL" sz="1200" b="0">
                          <a:effectLst/>
                        </a:rPr>
                        <a:t>Gericht op het kind</a:t>
                      </a:r>
                      <a:endParaRPr lang="nl-NL" sz="1400" b="0">
                        <a:effectLst/>
                        <a:latin typeface="Calibri" panose="020F0502020204030204" pitchFamily="34" charset="0"/>
                        <a:ea typeface="Calibri" panose="020F0502020204030204" pitchFamily="34" charset="0"/>
                        <a:cs typeface="Times New Roman" panose="02020603050405020304" pitchFamily="18" charset="0"/>
                      </a:endParaRPr>
                    </a:p>
                  </a:txBody>
                  <a:tcPr marL="53524" marR="53524" marT="0" marB="0"/>
                </a:tc>
                <a:tc>
                  <a:txBody>
                    <a:bodyPr/>
                    <a:lstStyle/>
                    <a:p>
                      <a:pPr algn="l">
                        <a:lnSpc>
                          <a:spcPct val="107000"/>
                        </a:lnSpc>
                        <a:spcAft>
                          <a:spcPts val="0"/>
                        </a:spcAft>
                      </a:pPr>
                      <a:r>
                        <a:rPr lang="nl-NL" sz="1200" b="0">
                          <a:effectLst/>
                        </a:rPr>
                        <a:t>Gericht op de ouders</a:t>
                      </a:r>
                      <a:endParaRPr lang="nl-NL" sz="1400" b="0">
                        <a:effectLst/>
                        <a:latin typeface="Calibri" panose="020F0502020204030204" pitchFamily="34" charset="0"/>
                        <a:ea typeface="Calibri" panose="020F0502020204030204" pitchFamily="34" charset="0"/>
                        <a:cs typeface="Times New Roman" panose="02020603050405020304" pitchFamily="18" charset="0"/>
                      </a:endParaRPr>
                    </a:p>
                  </a:txBody>
                  <a:tcPr marL="53524" marR="53524" marT="0" marB="0"/>
                </a:tc>
                <a:extLst>
                  <a:ext uri="{0D108BD9-81ED-4DB2-BD59-A6C34878D82A}">
                    <a16:rowId xmlns:a16="http://schemas.microsoft.com/office/drawing/2014/main" xmlns="" val="301950311"/>
                  </a:ext>
                </a:extLst>
              </a:tr>
              <a:tr h="221049">
                <a:tc>
                  <a:txBody>
                    <a:bodyPr/>
                    <a:lstStyle/>
                    <a:p>
                      <a:pPr algn="l">
                        <a:lnSpc>
                          <a:spcPct val="107000"/>
                        </a:lnSpc>
                        <a:spcAft>
                          <a:spcPts val="0"/>
                        </a:spcAft>
                      </a:pPr>
                      <a:r>
                        <a:rPr lang="nl-NL" sz="1200" b="0">
                          <a:effectLst/>
                        </a:rPr>
                        <a:t>Werkt vanuit het IVRK en artikel 809 Rv</a:t>
                      </a:r>
                      <a:endParaRPr lang="nl-NL" sz="1400" b="0">
                        <a:effectLst/>
                        <a:latin typeface="Calibri" panose="020F0502020204030204" pitchFamily="34" charset="0"/>
                        <a:ea typeface="Calibri" panose="020F0502020204030204" pitchFamily="34" charset="0"/>
                        <a:cs typeface="Times New Roman" panose="02020603050405020304" pitchFamily="18" charset="0"/>
                      </a:endParaRPr>
                    </a:p>
                  </a:txBody>
                  <a:tcPr marL="53524" marR="53524" marT="0" marB="0"/>
                </a:tc>
                <a:tc>
                  <a:txBody>
                    <a:bodyPr/>
                    <a:lstStyle/>
                    <a:p>
                      <a:pPr algn="l">
                        <a:lnSpc>
                          <a:spcPct val="107000"/>
                        </a:lnSpc>
                        <a:spcAft>
                          <a:spcPts val="0"/>
                        </a:spcAft>
                      </a:pPr>
                      <a:r>
                        <a:rPr lang="nl-NL" sz="1200" b="0">
                          <a:effectLst/>
                        </a:rPr>
                        <a:t>Grondslag in artikel 1:250 BW</a:t>
                      </a:r>
                      <a:endParaRPr lang="nl-NL" sz="1400" b="0">
                        <a:effectLst/>
                        <a:latin typeface="Calibri" panose="020F0502020204030204" pitchFamily="34" charset="0"/>
                        <a:ea typeface="Calibri" panose="020F0502020204030204" pitchFamily="34" charset="0"/>
                        <a:cs typeface="Times New Roman" panose="02020603050405020304" pitchFamily="18" charset="0"/>
                      </a:endParaRPr>
                    </a:p>
                  </a:txBody>
                  <a:tcPr marL="53524" marR="53524" marT="0" marB="0"/>
                </a:tc>
                <a:tc>
                  <a:txBody>
                    <a:bodyPr/>
                    <a:lstStyle/>
                    <a:p>
                      <a:pPr algn="l">
                        <a:lnSpc>
                          <a:spcPct val="107000"/>
                        </a:lnSpc>
                        <a:spcAft>
                          <a:spcPts val="0"/>
                        </a:spcAft>
                      </a:pPr>
                      <a:r>
                        <a:rPr lang="nl-NL" sz="1200" b="0">
                          <a:effectLst/>
                        </a:rPr>
                        <a:t> </a:t>
                      </a:r>
                      <a:endParaRPr lang="nl-NL" sz="1400" b="0">
                        <a:effectLst/>
                        <a:latin typeface="Calibri" panose="020F0502020204030204" pitchFamily="34" charset="0"/>
                        <a:ea typeface="Calibri" panose="020F0502020204030204" pitchFamily="34" charset="0"/>
                        <a:cs typeface="Times New Roman" panose="02020603050405020304" pitchFamily="18" charset="0"/>
                      </a:endParaRPr>
                    </a:p>
                  </a:txBody>
                  <a:tcPr marL="53524" marR="53524" marT="0" marB="0"/>
                </a:tc>
                <a:extLst>
                  <a:ext uri="{0D108BD9-81ED-4DB2-BD59-A6C34878D82A}">
                    <a16:rowId xmlns:a16="http://schemas.microsoft.com/office/drawing/2014/main" xmlns="" val="1008781239"/>
                  </a:ext>
                </a:extLst>
              </a:tr>
              <a:tr h="221049">
                <a:tc>
                  <a:txBody>
                    <a:bodyPr/>
                    <a:lstStyle/>
                    <a:p>
                      <a:pPr algn="l">
                        <a:lnSpc>
                          <a:spcPct val="107000"/>
                        </a:lnSpc>
                        <a:spcAft>
                          <a:spcPts val="0"/>
                        </a:spcAft>
                      </a:pPr>
                      <a:r>
                        <a:rPr lang="nl-NL" sz="1200" b="0">
                          <a:effectLst/>
                        </a:rPr>
                        <a:t>Vertolker van de stem van het kind</a:t>
                      </a:r>
                      <a:endParaRPr lang="nl-NL" sz="1400" b="0">
                        <a:effectLst/>
                        <a:latin typeface="Calibri" panose="020F0502020204030204" pitchFamily="34" charset="0"/>
                        <a:ea typeface="Calibri" panose="020F0502020204030204" pitchFamily="34" charset="0"/>
                        <a:cs typeface="Times New Roman" panose="02020603050405020304" pitchFamily="18" charset="0"/>
                      </a:endParaRPr>
                    </a:p>
                  </a:txBody>
                  <a:tcPr marL="53524" marR="53524" marT="0" marB="0"/>
                </a:tc>
                <a:tc>
                  <a:txBody>
                    <a:bodyPr/>
                    <a:lstStyle/>
                    <a:p>
                      <a:pPr algn="l">
                        <a:lnSpc>
                          <a:spcPct val="107000"/>
                        </a:lnSpc>
                        <a:spcAft>
                          <a:spcPts val="0"/>
                        </a:spcAft>
                      </a:pPr>
                      <a:r>
                        <a:rPr lang="nl-NL" sz="1200" b="0">
                          <a:effectLst/>
                        </a:rPr>
                        <a:t>Vertolker van de stem van het kind</a:t>
                      </a:r>
                      <a:endParaRPr lang="nl-NL" sz="1400" b="0">
                        <a:effectLst/>
                        <a:latin typeface="Calibri" panose="020F0502020204030204" pitchFamily="34" charset="0"/>
                        <a:ea typeface="Calibri" panose="020F0502020204030204" pitchFamily="34" charset="0"/>
                        <a:cs typeface="Times New Roman" panose="02020603050405020304" pitchFamily="18" charset="0"/>
                      </a:endParaRPr>
                    </a:p>
                  </a:txBody>
                  <a:tcPr marL="53524" marR="53524" marT="0" marB="0"/>
                </a:tc>
                <a:tc>
                  <a:txBody>
                    <a:bodyPr/>
                    <a:lstStyle/>
                    <a:p>
                      <a:pPr algn="l">
                        <a:lnSpc>
                          <a:spcPct val="107000"/>
                        </a:lnSpc>
                        <a:spcAft>
                          <a:spcPts val="0"/>
                        </a:spcAft>
                      </a:pPr>
                      <a:r>
                        <a:rPr lang="nl-NL" sz="1200" b="0">
                          <a:effectLst/>
                        </a:rPr>
                        <a:t>Bemiddelaar tussen ouders</a:t>
                      </a:r>
                      <a:endParaRPr lang="nl-NL" sz="1400" b="0">
                        <a:effectLst/>
                        <a:latin typeface="Calibri" panose="020F0502020204030204" pitchFamily="34" charset="0"/>
                        <a:ea typeface="Calibri" panose="020F0502020204030204" pitchFamily="34" charset="0"/>
                        <a:cs typeface="Times New Roman" panose="02020603050405020304" pitchFamily="18" charset="0"/>
                      </a:endParaRPr>
                    </a:p>
                  </a:txBody>
                  <a:tcPr marL="53524" marR="53524" marT="0" marB="0"/>
                </a:tc>
                <a:extLst>
                  <a:ext uri="{0D108BD9-81ED-4DB2-BD59-A6C34878D82A}">
                    <a16:rowId xmlns:a16="http://schemas.microsoft.com/office/drawing/2014/main" xmlns="" val="78516767"/>
                  </a:ext>
                </a:extLst>
              </a:tr>
              <a:tr h="221049">
                <a:tc>
                  <a:txBody>
                    <a:bodyPr/>
                    <a:lstStyle/>
                    <a:p>
                      <a:pPr algn="l">
                        <a:lnSpc>
                          <a:spcPct val="107000"/>
                        </a:lnSpc>
                        <a:spcAft>
                          <a:spcPts val="0"/>
                        </a:spcAft>
                      </a:pPr>
                      <a:r>
                        <a:rPr lang="nl-NL" sz="1200" b="0">
                          <a:effectLst/>
                        </a:rPr>
                        <a:t>Kan preventief worden ingezet</a:t>
                      </a:r>
                      <a:endParaRPr lang="nl-NL" sz="1400" b="0">
                        <a:effectLst/>
                        <a:latin typeface="Calibri" panose="020F0502020204030204" pitchFamily="34" charset="0"/>
                        <a:ea typeface="Calibri" panose="020F0502020204030204" pitchFamily="34" charset="0"/>
                        <a:cs typeface="Times New Roman" panose="02020603050405020304" pitchFamily="18" charset="0"/>
                      </a:endParaRPr>
                    </a:p>
                  </a:txBody>
                  <a:tcPr marL="53524" marR="53524" marT="0" marB="0"/>
                </a:tc>
                <a:tc>
                  <a:txBody>
                    <a:bodyPr/>
                    <a:lstStyle/>
                    <a:p>
                      <a:pPr algn="l">
                        <a:lnSpc>
                          <a:spcPct val="107000"/>
                        </a:lnSpc>
                        <a:spcAft>
                          <a:spcPts val="0"/>
                        </a:spcAft>
                      </a:pPr>
                      <a:r>
                        <a:rPr lang="nl-NL" sz="1200" b="0">
                          <a:effectLst/>
                        </a:rPr>
                        <a:t>Wordt ingezet wanneer belang kind geschaad dreigt te raken</a:t>
                      </a:r>
                      <a:endParaRPr lang="nl-NL" sz="1400" b="0">
                        <a:effectLst/>
                        <a:latin typeface="Calibri" panose="020F0502020204030204" pitchFamily="34" charset="0"/>
                        <a:ea typeface="Calibri" panose="020F0502020204030204" pitchFamily="34" charset="0"/>
                        <a:cs typeface="Times New Roman" panose="02020603050405020304" pitchFamily="18" charset="0"/>
                      </a:endParaRPr>
                    </a:p>
                  </a:txBody>
                  <a:tcPr marL="53524" marR="53524" marT="0" marB="0"/>
                </a:tc>
                <a:tc>
                  <a:txBody>
                    <a:bodyPr/>
                    <a:lstStyle/>
                    <a:p>
                      <a:pPr algn="l">
                        <a:lnSpc>
                          <a:spcPct val="107000"/>
                        </a:lnSpc>
                        <a:spcAft>
                          <a:spcPts val="0"/>
                        </a:spcAft>
                      </a:pPr>
                      <a:r>
                        <a:rPr lang="nl-NL" sz="1200" b="0">
                          <a:effectLst/>
                        </a:rPr>
                        <a:t>Kan preventief worden ingezet</a:t>
                      </a:r>
                      <a:endParaRPr lang="nl-NL" sz="1400" b="0">
                        <a:effectLst/>
                        <a:latin typeface="Calibri" panose="020F0502020204030204" pitchFamily="34" charset="0"/>
                        <a:ea typeface="Calibri" panose="020F0502020204030204" pitchFamily="34" charset="0"/>
                        <a:cs typeface="Times New Roman" panose="02020603050405020304" pitchFamily="18" charset="0"/>
                      </a:endParaRPr>
                    </a:p>
                  </a:txBody>
                  <a:tcPr marL="53524" marR="53524" marT="0" marB="0"/>
                </a:tc>
                <a:extLst>
                  <a:ext uri="{0D108BD9-81ED-4DB2-BD59-A6C34878D82A}">
                    <a16:rowId xmlns:a16="http://schemas.microsoft.com/office/drawing/2014/main" xmlns="" val="1207073605"/>
                  </a:ext>
                </a:extLst>
              </a:tr>
              <a:tr h="221049">
                <a:tc>
                  <a:txBody>
                    <a:bodyPr/>
                    <a:lstStyle/>
                    <a:p>
                      <a:pPr algn="l">
                        <a:lnSpc>
                          <a:spcPct val="107000"/>
                        </a:lnSpc>
                        <a:spcAft>
                          <a:spcPts val="0"/>
                        </a:spcAft>
                      </a:pPr>
                      <a:r>
                        <a:rPr lang="nl-NL" sz="1200" b="0">
                          <a:effectLst/>
                        </a:rPr>
                        <a:t>Laagdrempelig</a:t>
                      </a:r>
                      <a:endParaRPr lang="nl-NL" sz="1400" b="0">
                        <a:effectLst/>
                        <a:latin typeface="Calibri" panose="020F0502020204030204" pitchFamily="34" charset="0"/>
                        <a:ea typeface="Calibri" panose="020F0502020204030204" pitchFamily="34" charset="0"/>
                        <a:cs typeface="Times New Roman" panose="02020603050405020304" pitchFamily="18" charset="0"/>
                      </a:endParaRPr>
                    </a:p>
                  </a:txBody>
                  <a:tcPr marL="53524" marR="53524" marT="0" marB="0"/>
                </a:tc>
                <a:tc>
                  <a:txBody>
                    <a:bodyPr/>
                    <a:lstStyle/>
                    <a:p>
                      <a:pPr algn="l">
                        <a:lnSpc>
                          <a:spcPct val="107000"/>
                        </a:lnSpc>
                        <a:spcAft>
                          <a:spcPts val="0"/>
                        </a:spcAft>
                      </a:pPr>
                      <a:r>
                        <a:rPr lang="nl-NL" sz="1200" b="0">
                          <a:effectLst/>
                        </a:rPr>
                        <a:t>Hoge escalatie</a:t>
                      </a:r>
                      <a:endParaRPr lang="nl-NL" sz="1400" b="0">
                        <a:effectLst/>
                        <a:latin typeface="Calibri" panose="020F0502020204030204" pitchFamily="34" charset="0"/>
                        <a:ea typeface="Calibri" panose="020F0502020204030204" pitchFamily="34" charset="0"/>
                        <a:cs typeface="Times New Roman" panose="02020603050405020304" pitchFamily="18" charset="0"/>
                      </a:endParaRPr>
                    </a:p>
                  </a:txBody>
                  <a:tcPr marL="53524" marR="53524" marT="0" marB="0"/>
                </a:tc>
                <a:tc>
                  <a:txBody>
                    <a:bodyPr/>
                    <a:lstStyle/>
                    <a:p>
                      <a:pPr algn="l">
                        <a:lnSpc>
                          <a:spcPct val="107000"/>
                        </a:lnSpc>
                        <a:spcAft>
                          <a:spcPts val="0"/>
                        </a:spcAft>
                      </a:pPr>
                      <a:r>
                        <a:rPr lang="nl-NL" sz="1200" b="0">
                          <a:effectLst/>
                        </a:rPr>
                        <a:t>Laagdrempelig</a:t>
                      </a:r>
                      <a:endParaRPr lang="nl-NL" sz="1400" b="0">
                        <a:effectLst/>
                        <a:latin typeface="Calibri" panose="020F0502020204030204" pitchFamily="34" charset="0"/>
                        <a:ea typeface="Calibri" panose="020F0502020204030204" pitchFamily="34" charset="0"/>
                        <a:cs typeface="Times New Roman" panose="02020603050405020304" pitchFamily="18" charset="0"/>
                      </a:endParaRPr>
                    </a:p>
                  </a:txBody>
                  <a:tcPr marL="53524" marR="53524" marT="0" marB="0"/>
                </a:tc>
                <a:extLst>
                  <a:ext uri="{0D108BD9-81ED-4DB2-BD59-A6C34878D82A}">
                    <a16:rowId xmlns:a16="http://schemas.microsoft.com/office/drawing/2014/main" xmlns="" val="2551694824"/>
                  </a:ext>
                </a:extLst>
              </a:tr>
              <a:tr h="221049">
                <a:tc>
                  <a:txBody>
                    <a:bodyPr/>
                    <a:lstStyle/>
                    <a:p>
                      <a:pPr algn="l">
                        <a:lnSpc>
                          <a:spcPct val="107000"/>
                        </a:lnSpc>
                        <a:spcAft>
                          <a:spcPts val="0"/>
                        </a:spcAft>
                      </a:pPr>
                      <a:r>
                        <a:rPr lang="nl-NL" sz="1200" b="0">
                          <a:effectLst/>
                        </a:rPr>
                        <a:t>Kennis van het scheidingsproces</a:t>
                      </a:r>
                      <a:endParaRPr lang="nl-NL" sz="1400" b="0">
                        <a:effectLst/>
                        <a:latin typeface="Calibri" panose="020F0502020204030204" pitchFamily="34" charset="0"/>
                        <a:ea typeface="Calibri" panose="020F0502020204030204" pitchFamily="34" charset="0"/>
                        <a:cs typeface="Times New Roman" panose="02020603050405020304" pitchFamily="18" charset="0"/>
                      </a:endParaRPr>
                    </a:p>
                  </a:txBody>
                  <a:tcPr marL="53524" marR="53524" marT="0" marB="0"/>
                </a:tc>
                <a:tc>
                  <a:txBody>
                    <a:bodyPr/>
                    <a:lstStyle/>
                    <a:p>
                      <a:pPr algn="l">
                        <a:lnSpc>
                          <a:spcPct val="107000"/>
                        </a:lnSpc>
                        <a:spcAft>
                          <a:spcPts val="0"/>
                        </a:spcAft>
                      </a:pPr>
                      <a:r>
                        <a:rPr lang="nl-NL" sz="1200" b="0">
                          <a:effectLst/>
                        </a:rPr>
                        <a:t>Kennis van het scheidingsproces</a:t>
                      </a:r>
                      <a:endParaRPr lang="nl-NL" sz="1400" b="0">
                        <a:effectLst/>
                        <a:latin typeface="Calibri" panose="020F0502020204030204" pitchFamily="34" charset="0"/>
                        <a:ea typeface="Calibri" panose="020F0502020204030204" pitchFamily="34" charset="0"/>
                        <a:cs typeface="Times New Roman" panose="02020603050405020304" pitchFamily="18" charset="0"/>
                      </a:endParaRPr>
                    </a:p>
                  </a:txBody>
                  <a:tcPr marL="53524" marR="53524" marT="0" marB="0"/>
                </a:tc>
                <a:tc>
                  <a:txBody>
                    <a:bodyPr/>
                    <a:lstStyle/>
                    <a:p>
                      <a:pPr algn="l">
                        <a:lnSpc>
                          <a:spcPct val="107000"/>
                        </a:lnSpc>
                        <a:spcAft>
                          <a:spcPts val="0"/>
                        </a:spcAft>
                      </a:pPr>
                      <a:r>
                        <a:rPr lang="nl-NL" sz="1200" b="0">
                          <a:effectLst/>
                        </a:rPr>
                        <a:t>Kennis van het scheidingsproces</a:t>
                      </a:r>
                      <a:endParaRPr lang="nl-NL" sz="1400" b="0">
                        <a:effectLst/>
                        <a:latin typeface="Calibri" panose="020F0502020204030204" pitchFamily="34" charset="0"/>
                        <a:ea typeface="Calibri" panose="020F0502020204030204" pitchFamily="34" charset="0"/>
                        <a:cs typeface="Times New Roman" panose="02020603050405020304" pitchFamily="18" charset="0"/>
                      </a:endParaRPr>
                    </a:p>
                  </a:txBody>
                  <a:tcPr marL="53524" marR="53524" marT="0" marB="0"/>
                </a:tc>
                <a:extLst>
                  <a:ext uri="{0D108BD9-81ED-4DB2-BD59-A6C34878D82A}">
                    <a16:rowId xmlns:a16="http://schemas.microsoft.com/office/drawing/2014/main" xmlns="" val="4183666236"/>
                  </a:ext>
                </a:extLst>
              </a:tr>
              <a:tr h="221049">
                <a:tc>
                  <a:txBody>
                    <a:bodyPr/>
                    <a:lstStyle/>
                    <a:p>
                      <a:pPr algn="l">
                        <a:lnSpc>
                          <a:spcPct val="107000"/>
                        </a:lnSpc>
                        <a:spcAft>
                          <a:spcPts val="0"/>
                        </a:spcAft>
                      </a:pPr>
                      <a:r>
                        <a:rPr lang="nl-NL" sz="1200" b="0">
                          <a:effectLst/>
                        </a:rPr>
                        <a:t> </a:t>
                      </a:r>
                      <a:endParaRPr lang="nl-NL" sz="1400" b="0">
                        <a:effectLst/>
                        <a:latin typeface="Calibri" panose="020F0502020204030204" pitchFamily="34" charset="0"/>
                        <a:ea typeface="Calibri" panose="020F0502020204030204" pitchFamily="34" charset="0"/>
                        <a:cs typeface="Times New Roman" panose="02020603050405020304" pitchFamily="18" charset="0"/>
                      </a:endParaRPr>
                    </a:p>
                  </a:txBody>
                  <a:tcPr marL="53524" marR="53524" marT="0" marB="0"/>
                </a:tc>
                <a:tc>
                  <a:txBody>
                    <a:bodyPr/>
                    <a:lstStyle/>
                    <a:p>
                      <a:pPr algn="l">
                        <a:lnSpc>
                          <a:spcPct val="107000"/>
                        </a:lnSpc>
                        <a:spcAft>
                          <a:spcPts val="0"/>
                        </a:spcAft>
                      </a:pPr>
                      <a:r>
                        <a:rPr lang="nl-NL" sz="1200" b="0">
                          <a:effectLst/>
                        </a:rPr>
                        <a:t>Gekaderd profiel, beperking tot de zorgvraag</a:t>
                      </a:r>
                      <a:endParaRPr lang="nl-NL" sz="1400" b="0">
                        <a:effectLst/>
                        <a:latin typeface="Calibri" panose="020F0502020204030204" pitchFamily="34" charset="0"/>
                        <a:ea typeface="Calibri" panose="020F0502020204030204" pitchFamily="34" charset="0"/>
                        <a:cs typeface="Times New Roman" panose="02020603050405020304" pitchFamily="18" charset="0"/>
                      </a:endParaRPr>
                    </a:p>
                  </a:txBody>
                  <a:tcPr marL="53524" marR="53524" marT="0" marB="0"/>
                </a:tc>
                <a:tc>
                  <a:txBody>
                    <a:bodyPr/>
                    <a:lstStyle/>
                    <a:p>
                      <a:pPr algn="l">
                        <a:lnSpc>
                          <a:spcPct val="107000"/>
                        </a:lnSpc>
                        <a:spcAft>
                          <a:spcPts val="0"/>
                        </a:spcAft>
                      </a:pPr>
                      <a:r>
                        <a:rPr lang="nl-NL" sz="1200" b="0">
                          <a:effectLst/>
                        </a:rPr>
                        <a:t> </a:t>
                      </a:r>
                      <a:endParaRPr lang="nl-NL" sz="1400" b="0">
                        <a:effectLst/>
                        <a:latin typeface="Calibri" panose="020F0502020204030204" pitchFamily="34" charset="0"/>
                        <a:ea typeface="Calibri" panose="020F0502020204030204" pitchFamily="34" charset="0"/>
                        <a:cs typeface="Times New Roman" panose="02020603050405020304" pitchFamily="18" charset="0"/>
                      </a:endParaRPr>
                    </a:p>
                  </a:txBody>
                  <a:tcPr marL="53524" marR="53524" marT="0" marB="0"/>
                </a:tc>
                <a:extLst>
                  <a:ext uri="{0D108BD9-81ED-4DB2-BD59-A6C34878D82A}">
                    <a16:rowId xmlns:a16="http://schemas.microsoft.com/office/drawing/2014/main" xmlns="" val="2602202597"/>
                  </a:ext>
                </a:extLst>
              </a:tr>
              <a:tr h="221049">
                <a:tc>
                  <a:txBody>
                    <a:bodyPr/>
                    <a:lstStyle/>
                    <a:p>
                      <a:pPr algn="l">
                        <a:lnSpc>
                          <a:spcPct val="107000"/>
                        </a:lnSpc>
                        <a:spcAft>
                          <a:spcPts val="0"/>
                        </a:spcAft>
                      </a:pPr>
                      <a:r>
                        <a:rPr lang="nl-NL" sz="1200" b="0">
                          <a:effectLst/>
                        </a:rPr>
                        <a:t>Nazorg</a:t>
                      </a:r>
                      <a:endParaRPr lang="nl-NL" sz="1400" b="0">
                        <a:effectLst/>
                        <a:latin typeface="Calibri" panose="020F0502020204030204" pitchFamily="34" charset="0"/>
                        <a:ea typeface="Calibri" panose="020F0502020204030204" pitchFamily="34" charset="0"/>
                        <a:cs typeface="Times New Roman" panose="02020603050405020304" pitchFamily="18" charset="0"/>
                      </a:endParaRPr>
                    </a:p>
                  </a:txBody>
                  <a:tcPr marL="53524" marR="53524" marT="0" marB="0"/>
                </a:tc>
                <a:tc>
                  <a:txBody>
                    <a:bodyPr/>
                    <a:lstStyle/>
                    <a:p>
                      <a:pPr algn="l">
                        <a:lnSpc>
                          <a:spcPct val="107000"/>
                        </a:lnSpc>
                        <a:spcAft>
                          <a:spcPts val="0"/>
                        </a:spcAft>
                      </a:pPr>
                      <a:r>
                        <a:rPr lang="nl-NL" sz="1200" b="0">
                          <a:effectLst/>
                        </a:rPr>
                        <a:t> </a:t>
                      </a:r>
                      <a:endParaRPr lang="nl-NL" sz="1400" b="0">
                        <a:effectLst/>
                        <a:latin typeface="Calibri" panose="020F0502020204030204" pitchFamily="34" charset="0"/>
                        <a:ea typeface="Calibri" panose="020F0502020204030204" pitchFamily="34" charset="0"/>
                        <a:cs typeface="Times New Roman" panose="02020603050405020304" pitchFamily="18" charset="0"/>
                      </a:endParaRPr>
                    </a:p>
                  </a:txBody>
                  <a:tcPr marL="53524" marR="53524" marT="0" marB="0"/>
                </a:tc>
                <a:tc>
                  <a:txBody>
                    <a:bodyPr/>
                    <a:lstStyle/>
                    <a:p>
                      <a:pPr algn="l">
                        <a:lnSpc>
                          <a:spcPct val="107000"/>
                        </a:lnSpc>
                        <a:spcAft>
                          <a:spcPts val="0"/>
                        </a:spcAft>
                      </a:pPr>
                      <a:r>
                        <a:rPr lang="nl-NL" sz="1200" b="0">
                          <a:effectLst/>
                        </a:rPr>
                        <a:t> </a:t>
                      </a:r>
                      <a:endParaRPr lang="nl-NL" sz="1400" b="0">
                        <a:effectLst/>
                        <a:latin typeface="Calibri" panose="020F0502020204030204" pitchFamily="34" charset="0"/>
                        <a:ea typeface="Calibri" panose="020F0502020204030204" pitchFamily="34" charset="0"/>
                        <a:cs typeface="Times New Roman" panose="02020603050405020304" pitchFamily="18" charset="0"/>
                      </a:endParaRPr>
                    </a:p>
                  </a:txBody>
                  <a:tcPr marL="53524" marR="53524" marT="0" marB="0"/>
                </a:tc>
                <a:extLst>
                  <a:ext uri="{0D108BD9-81ED-4DB2-BD59-A6C34878D82A}">
                    <a16:rowId xmlns:a16="http://schemas.microsoft.com/office/drawing/2014/main" xmlns="" val="1364201852"/>
                  </a:ext>
                </a:extLst>
              </a:tr>
              <a:tr h="221049">
                <a:tc>
                  <a:txBody>
                    <a:bodyPr/>
                    <a:lstStyle/>
                    <a:p>
                      <a:pPr algn="l">
                        <a:lnSpc>
                          <a:spcPct val="107000"/>
                        </a:lnSpc>
                        <a:spcAft>
                          <a:spcPts val="0"/>
                        </a:spcAft>
                      </a:pPr>
                      <a:r>
                        <a:rPr lang="nl-NL" sz="1200" b="0">
                          <a:effectLst/>
                        </a:rPr>
                        <a:t>Samenwerker en verbinder met andere professionals</a:t>
                      </a:r>
                      <a:endParaRPr lang="nl-NL" sz="1400" b="0">
                        <a:effectLst/>
                        <a:latin typeface="Calibri" panose="020F0502020204030204" pitchFamily="34" charset="0"/>
                        <a:ea typeface="Calibri" panose="020F0502020204030204" pitchFamily="34" charset="0"/>
                        <a:cs typeface="Times New Roman" panose="02020603050405020304" pitchFamily="18" charset="0"/>
                      </a:endParaRPr>
                    </a:p>
                  </a:txBody>
                  <a:tcPr marL="53524" marR="53524" marT="0" marB="0"/>
                </a:tc>
                <a:tc>
                  <a:txBody>
                    <a:bodyPr/>
                    <a:lstStyle/>
                    <a:p>
                      <a:pPr algn="l">
                        <a:lnSpc>
                          <a:spcPct val="107000"/>
                        </a:lnSpc>
                        <a:spcAft>
                          <a:spcPts val="0"/>
                        </a:spcAft>
                      </a:pPr>
                      <a:r>
                        <a:rPr lang="nl-NL" sz="1200" b="0">
                          <a:effectLst/>
                        </a:rPr>
                        <a:t>Solo positie</a:t>
                      </a:r>
                      <a:endParaRPr lang="nl-NL" sz="1400" b="0">
                        <a:effectLst/>
                        <a:latin typeface="Calibri" panose="020F0502020204030204" pitchFamily="34" charset="0"/>
                        <a:ea typeface="Calibri" panose="020F0502020204030204" pitchFamily="34" charset="0"/>
                        <a:cs typeface="Times New Roman" panose="02020603050405020304" pitchFamily="18" charset="0"/>
                      </a:endParaRPr>
                    </a:p>
                  </a:txBody>
                  <a:tcPr marL="53524" marR="53524" marT="0" marB="0"/>
                </a:tc>
                <a:tc>
                  <a:txBody>
                    <a:bodyPr/>
                    <a:lstStyle/>
                    <a:p>
                      <a:pPr algn="l">
                        <a:lnSpc>
                          <a:spcPct val="107000"/>
                        </a:lnSpc>
                        <a:spcAft>
                          <a:spcPts val="0"/>
                        </a:spcAft>
                      </a:pPr>
                      <a:r>
                        <a:rPr lang="nl-NL" sz="1200" b="0">
                          <a:effectLst/>
                        </a:rPr>
                        <a:t>Samenwerking waardevol maar niet gegarandeerd</a:t>
                      </a:r>
                      <a:endParaRPr lang="nl-NL" sz="1400" b="0">
                        <a:effectLst/>
                        <a:latin typeface="Calibri" panose="020F0502020204030204" pitchFamily="34" charset="0"/>
                        <a:ea typeface="Calibri" panose="020F0502020204030204" pitchFamily="34" charset="0"/>
                        <a:cs typeface="Times New Roman" panose="02020603050405020304" pitchFamily="18" charset="0"/>
                      </a:endParaRPr>
                    </a:p>
                  </a:txBody>
                  <a:tcPr marL="53524" marR="53524" marT="0" marB="0"/>
                </a:tc>
                <a:extLst>
                  <a:ext uri="{0D108BD9-81ED-4DB2-BD59-A6C34878D82A}">
                    <a16:rowId xmlns:a16="http://schemas.microsoft.com/office/drawing/2014/main" xmlns="" val="1763864956"/>
                  </a:ext>
                </a:extLst>
              </a:tr>
              <a:tr h="221049">
                <a:tc>
                  <a:txBody>
                    <a:bodyPr/>
                    <a:lstStyle/>
                    <a:p>
                      <a:pPr algn="l">
                        <a:lnSpc>
                          <a:spcPct val="107000"/>
                        </a:lnSpc>
                        <a:spcAft>
                          <a:spcPts val="0"/>
                        </a:spcAft>
                      </a:pPr>
                      <a:r>
                        <a:rPr lang="nl-NL" sz="1200" b="0">
                          <a:effectLst/>
                        </a:rPr>
                        <a:t>Houdt kinderen zo veel mogelijk buiten juridisch proces</a:t>
                      </a:r>
                      <a:endParaRPr lang="nl-NL" sz="1400" b="0">
                        <a:effectLst/>
                        <a:latin typeface="Calibri" panose="020F0502020204030204" pitchFamily="34" charset="0"/>
                        <a:ea typeface="Calibri" panose="020F0502020204030204" pitchFamily="34" charset="0"/>
                        <a:cs typeface="Times New Roman" panose="02020603050405020304" pitchFamily="18" charset="0"/>
                      </a:endParaRPr>
                    </a:p>
                  </a:txBody>
                  <a:tcPr marL="53524" marR="53524" marT="0" marB="0"/>
                </a:tc>
                <a:tc>
                  <a:txBody>
                    <a:bodyPr/>
                    <a:lstStyle/>
                    <a:p>
                      <a:pPr algn="l">
                        <a:lnSpc>
                          <a:spcPct val="107000"/>
                        </a:lnSpc>
                        <a:spcAft>
                          <a:spcPts val="0"/>
                        </a:spcAft>
                      </a:pPr>
                      <a:r>
                        <a:rPr lang="nl-NL" sz="1200" b="0">
                          <a:effectLst/>
                        </a:rPr>
                        <a:t>Kind zit al in juridisch proces</a:t>
                      </a:r>
                      <a:endParaRPr lang="nl-NL" sz="1400" b="0">
                        <a:effectLst/>
                        <a:latin typeface="Calibri" panose="020F0502020204030204" pitchFamily="34" charset="0"/>
                        <a:ea typeface="Calibri" panose="020F0502020204030204" pitchFamily="34" charset="0"/>
                        <a:cs typeface="Times New Roman" panose="02020603050405020304" pitchFamily="18" charset="0"/>
                      </a:endParaRPr>
                    </a:p>
                  </a:txBody>
                  <a:tcPr marL="53524" marR="53524" marT="0" marB="0"/>
                </a:tc>
                <a:tc>
                  <a:txBody>
                    <a:bodyPr/>
                    <a:lstStyle/>
                    <a:p>
                      <a:pPr algn="l">
                        <a:lnSpc>
                          <a:spcPct val="107000"/>
                        </a:lnSpc>
                        <a:spcAft>
                          <a:spcPts val="0"/>
                        </a:spcAft>
                      </a:pPr>
                      <a:r>
                        <a:rPr lang="nl-NL" sz="1200" b="0">
                          <a:effectLst/>
                        </a:rPr>
                        <a:t> </a:t>
                      </a:r>
                      <a:endParaRPr lang="nl-NL" sz="1400" b="0">
                        <a:effectLst/>
                        <a:latin typeface="Calibri" panose="020F0502020204030204" pitchFamily="34" charset="0"/>
                        <a:ea typeface="Calibri" panose="020F0502020204030204" pitchFamily="34" charset="0"/>
                        <a:cs typeface="Times New Roman" panose="02020603050405020304" pitchFamily="18" charset="0"/>
                      </a:endParaRPr>
                    </a:p>
                  </a:txBody>
                  <a:tcPr marL="53524" marR="53524" marT="0" marB="0"/>
                </a:tc>
                <a:extLst>
                  <a:ext uri="{0D108BD9-81ED-4DB2-BD59-A6C34878D82A}">
                    <a16:rowId xmlns:a16="http://schemas.microsoft.com/office/drawing/2014/main" xmlns="" val="4118939077"/>
                  </a:ext>
                </a:extLst>
              </a:tr>
              <a:tr h="221049">
                <a:tc>
                  <a:txBody>
                    <a:bodyPr/>
                    <a:lstStyle/>
                    <a:p>
                      <a:pPr algn="l">
                        <a:lnSpc>
                          <a:spcPct val="107000"/>
                        </a:lnSpc>
                        <a:spcAft>
                          <a:spcPts val="0"/>
                        </a:spcAft>
                      </a:pPr>
                      <a:r>
                        <a:rPr lang="nl-NL" sz="1200" b="0">
                          <a:effectLst/>
                        </a:rPr>
                        <a:t> </a:t>
                      </a:r>
                      <a:endParaRPr lang="nl-NL" sz="1400" b="0">
                        <a:effectLst/>
                        <a:latin typeface="Calibri" panose="020F0502020204030204" pitchFamily="34" charset="0"/>
                        <a:ea typeface="Calibri" panose="020F0502020204030204" pitchFamily="34" charset="0"/>
                        <a:cs typeface="Times New Roman" panose="02020603050405020304" pitchFamily="18" charset="0"/>
                      </a:endParaRPr>
                    </a:p>
                  </a:txBody>
                  <a:tcPr marL="53524" marR="53524" marT="0" marB="0"/>
                </a:tc>
                <a:tc>
                  <a:txBody>
                    <a:bodyPr/>
                    <a:lstStyle/>
                    <a:p>
                      <a:pPr algn="l">
                        <a:lnSpc>
                          <a:spcPct val="107000"/>
                        </a:lnSpc>
                        <a:spcAft>
                          <a:spcPts val="0"/>
                        </a:spcAft>
                      </a:pPr>
                      <a:r>
                        <a:rPr lang="nl-NL" sz="1200" b="0" dirty="0">
                          <a:effectLst/>
                          <a:latin typeface="Calibri" panose="020F0502020204030204" pitchFamily="34" charset="0"/>
                          <a:ea typeface="Calibri" panose="020F0502020204030204" pitchFamily="34" charset="0"/>
                          <a:cs typeface="Times New Roman" panose="02020603050405020304" pitchFamily="18" charset="0"/>
                        </a:rPr>
                        <a:t>Gekaderd tijdsbestek</a:t>
                      </a:r>
                      <a:endParaRPr lang="nl-NL"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3524" marR="53524" marT="0" marB="0"/>
                </a:tc>
                <a:tc>
                  <a:txBody>
                    <a:bodyPr/>
                    <a:lstStyle/>
                    <a:p>
                      <a:pPr algn="l">
                        <a:lnSpc>
                          <a:spcPct val="107000"/>
                        </a:lnSpc>
                        <a:spcAft>
                          <a:spcPts val="0"/>
                        </a:spcAft>
                      </a:pPr>
                      <a:r>
                        <a:rPr lang="nl-NL" sz="1200" b="0">
                          <a:effectLst/>
                        </a:rPr>
                        <a:t> </a:t>
                      </a:r>
                      <a:endParaRPr lang="nl-NL" sz="1400" b="0">
                        <a:effectLst/>
                        <a:latin typeface="Calibri" panose="020F0502020204030204" pitchFamily="34" charset="0"/>
                        <a:ea typeface="Calibri" panose="020F0502020204030204" pitchFamily="34" charset="0"/>
                        <a:cs typeface="Times New Roman" panose="02020603050405020304" pitchFamily="18" charset="0"/>
                      </a:endParaRPr>
                    </a:p>
                  </a:txBody>
                  <a:tcPr marL="53524" marR="53524" marT="0" marB="0"/>
                </a:tc>
                <a:extLst>
                  <a:ext uri="{0D108BD9-81ED-4DB2-BD59-A6C34878D82A}">
                    <a16:rowId xmlns:a16="http://schemas.microsoft.com/office/drawing/2014/main" xmlns="" val="4143966686"/>
                  </a:ext>
                </a:extLst>
              </a:tr>
              <a:tr h="221049">
                <a:tc>
                  <a:txBody>
                    <a:bodyPr/>
                    <a:lstStyle/>
                    <a:p>
                      <a:pPr algn="l">
                        <a:lnSpc>
                          <a:spcPct val="107000"/>
                        </a:lnSpc>
                        <a:spcAft>
                          <a:spcPts val="0"/>
                        </a:spcAft>
                      </a:pPr>
                      <a:r>
                        <a:rPr lang="nl-NL" sz="1200" b="0">
                          <a:effectLst/>
                        </a:rPr>
                        <a:t>Financiering door ouders</a:t>
                      </a:r>
                      <a:endParaRPr lang="nl-NL" sz="1400" b="0">
                        <a:effectLst/>
                        <a:latin typeface="Calibri" panose="020F0502020204030204" pitchFamily="34" charset="0"/>
                        <a:ea typeface="Calibri" panose="020F0502020204030204" pitchFamily="34" charset="0"/>
                        <a:cs typeface="Times New Roman" panose="02020603050405020304" pitchFamily="18" charset="0"/>
                      </a:endParaRPr>
                    </a:p>
                  </a:txBody>
                  <a:tcPr marL="53524" marR="53524" marT="0" marB="0"/>
                </a:tc>
                <a:tc>
                  <a:txBody>
                    <a:bodyPr/>
                    <a:lstStyle/>
                    <a:p>
                      <a:pPr algn="l">
                        <a:lnSpc>
                          <a:spcPct val="107000"/>
                        </a:lnSpc>
                        <a:spcAft>
                          <a:spcPts val="0"/>
                        </a:spcAft>
                      </a:pPr>
                      <a:r>
                        <a:rPr lang="nl-NL" sz="1200" b="0">
                          <a:effectLst/>
                        </a:rPr>
                        <a:t>Gefinancierd vanuit de Raad van Rechtsbijstand</a:t>
                      </a:r>
                      <a:endParaRPr lang="nl-NL" sz="1400" b="0">
                        <a:effectLst/>
                        <a:latin typeface="Calibri" panose="020F0502020204030204" pitchFamily="34" charset="0"/>
                        <a:ea typeface="Calibri" panose="020F0502020204030204" pitchFamily="34" charset="0"/>
                        <a:cs typeface="Times New Roman" panose="02020603050405020304" pitchFamily="18" charset="0"/>
                      </a:endParaRPr>
                    </a:p>
                  </a:txBody>
                  <a:tcPr marL="53524" marR="53524" marT="0" marB="0"/>
                </a:tc>
                <a:tc>
                  <a:txBody>
                    <a:bodyPr/>
                    <a:lstStyle/>
                    <a:p>
                      <a:pPr algn="l">
                        <a:lnSpc>
                          <a:spcPct val="107000"/>
                        </a:lnSpc>
                        <a:spcAft>
                          <a:spcPts val="0"/>
                        </a:spcAft>
                      </a:pPr>
                      <a:r>
                        <a:rPr lang="nl-NL" sz="1200" b="0">
                          <a:effectLst/>
                        </a:rPr>
                        <a:t>Financiering door ouders, toevoeging mogelijk</a:t>
                      </a:r>
                      <a:endParaRPr lang="nl-NL" sz="1400" b="0">
                        <a:effectLst/>
                        <a:latin typeface="Calibri" panose="020F0502020204030204" pitchFamily="34" charset="0"/>
                        <a:ea typeface="Calibri" panose="020F0502020204030204" pitchFamily="34" charset="0"/>
                        <a:cs typeface="Times New Roman" panose="02020603050405020304" pitchFamily="18" charset="0"/>
                      </a:endParaRPr>
                    </a:p>
                  </a:txBody>
                  <a:tcPr marL="53524" marR="53524" marT="0" marB="0"/>
                </a:tc>
                <a:extLst>
                  <a:ext uri="{0D108BD9-81ED-4DB2-BD59-A6C34878D82A}">
                    <a16:rowId xmlns:a16="http://schemas.microsoft.com/office/drawing/2014/main" xmlns="" val="2997840883"/>
                  </a:ext>
                </a:extLst>
              </a:tr>
              <a:tr h="221049">
                <a:tc>
                  <a:txBody>
                    <a:bodyPr/>
                    <a:lstStyle/>
                    <a:p>
                      <a:pPr algn="l">
                        <a:lnSpc>
                          <a:spcPct val="107000"/>
                        </a:lnSpc>
                        <a:spcAft>
                          <a:spcPts val="0"/>
                        </a:spcAft>
                      </a:pPr>
                      <a:r>
                        <a:rPr lang="nl-NL" sz="1200" b="0">
                          <a:effectLst/>
                        </a:rPr>
                        <a:t>Toestemming gezaghebbende ouder(s) vereist</a:t>
                      </a:r>
                      <a:endParaRPr lang="nl-NL" sz="1400" b="0">
                        <a:effectLst/>
                        <a:latin typeface="Calibri" panose="020F0502020204030204" pitchFamily="34" charset="0"/>
                        <a:ea typeface="Calibri" panose="020F0502020204030204" pitchFamily="34" charset="0"/>
                        <a:cs typeface="Times New Roman" panose="02020603050405020304" pitchFamily="18" charset="0"/>
                      </a:endParaRPr>
                    </a:p>
                  </a:txBody>
                  <a:tcPr marL="53524" marR="53524" marT="0" marB="0"/>
                </a:tc>
                <a:tc>
                  <a:txBody>
                    <a:bodyPr/>
                    <a:lstStyle/>
                    <a:p>
                      <a:pPr algn="l">
                        <a:lnSpc>
                          <a:spcPct val="107000"/>
                        </a:lnSpc>
                        <a:spcAft>
                          <a:spcPts val="0"/>
                        </a:spcAft>
                      </a:pPr>
                      <a:r>
                        <a:rPr lang="nl-NL" sz="1200" b="0">
                          <a:effectLst/>
                        </a:rPr>
                        <a:t>Medewerking ouders vereist</a:t>
                      </a:r>
                      <a:endParaRPr lang="nl-NL" sz="1400" b="0">
                        <a:effectLst/>
                        <a:latin typeface="Calibri" panose="020F0502020204030204" pitchFamily="34" charset="0"/>
                        <a:ea typeface="Calibri" panose="020F0502020204030204" pitchFamily="34" charset="0"/>
                        <a:cs typeface="Times New Roman" panose="02020603050405020304" pitchFamily="18" charset="0"/>
                      </a:endParaRPr>
                    </a:p>
                  </a:txBody>
                  <a:tcPr marL="53524" marR="53524" marT="0" marB="0"/>
                </a:tc>
                <a:tc>
                  <a:txBody>
                    <a:bodyPr/>
                    <a:lstStyle/>
                    <a:p>
                      <a:pPr algn="l">
                        <a:lnSpc>
                          <a:spcPct val="107000"/>
                        </a:lnSpc>
                        <a:spcAft>
                          <a:spcPts val="0"/>
                        </a:spcAft>
                      </a:pPr>
                      <a:r>
                        <a:rPr lang="nl-NL" sz="1200" b="0">
                          <a:effectLst/>
                        </a:rPr>
                        <a:t> </a:t>
                      </a:r>
                      <a:endParaRPr lang="nl-NL" sz="1400" b="0">
                        <a:effectLst/>
                        <a:latin typeface="Calibri" panose="020F0502020204030204" pitchFamily="34" charset="0"/>
                        <a:ea typeface="Calibri" panose="020F0502020204030204" pitchFamily="34" charset="0"/>
                        <a:cs typeface="Times New Roman" panose="02020603050405020304" pitchFamily="18" charset="0"/>
                      </a:endParaRPr>
                    </a:p>
                  </a:txBody>
                  <a:tcPr marL="53524" marR="53524" marT="0" marB="0"/>
                </a:tc>
                <a:extLst>
                  <a:ext uri="{0D108BD9-81ED-4DB2-BD59-A6C34878D82A}">
                    <a16:rowId xmlns:a16="http://schemas.microsoft.com/office/drawing/2014/main" xmlns="" val="649981221"/>
                  </a:ext>
                </a:extLst>
              </a:tr>
              <a:tr h="221049">
                <a:tc>
                  <a:txBody>
                    <a:bodyPr/>
                    <a:lstStyle/>
                    <a:p>
                      <a:pPr algn="l">
                        <a:lnSpc>
                          <a:spcPct val="107000"/>
                        </a:lnSpc>
                        <a:spcAft>
                          <a:spcPts val="0"/>
                        </a:spcAft>
                      </a:pPr>
                      <a:r>
                        <a:rPr lang="nl-NL" sz="1200" b="0">
                          <a:effectLst/>
                        </a:rPr>
                        <a:t>Begeleiding bij opbouwen contact niet verzorgende ouder</a:t>
                      </a:r>
                      <a:endParaRPr lang="nl-NL" sz="1400" b="0">
                        <a:effectLst/>
                        <a:latin typeface="Calibri" panose="020F0502020204030204" pitchFamily="34" charset="0"/>
                        <a:ea typeface="Calibri" panose="020F0502020204030204" pitchFamily="34" charset="0"/>
                        <a:cs typeface="Times New Roman" panose="02020603050405020304" pitchFamily="18" charset="0"/>
                      </a:endParaRPr>
                    </a:p>
                  </a:txBody>
                  <a:tcPr marL="53524" marR="53524" marT="0" marB="0"/>
                </a:tc>
                <a:tc>
                  <a:txBody>
                    <a:bodyPr/>
                    <a:lstStyle/>
                    <a:p>
                      <a:pPr algn="l">
                        <a:lnSpc>
                          <a:spcPct val="107000"/>
                        </a:lnSpc>
                        <a:spcAft>
                          <a:spcPts val="0"/>
                        </a:spcAft>
                      </a:pPr>
                      <a:r>
                        <a:rPr lang="nl-NL" sz="1200" b="0" dirty="0">
                          <a:effectLst/>
                        </a:rPr>
                        <a:t> </a:t>
                      </a:r>
                      <a:endParaRPr lang="nl-NL"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3524" marR="53524" marT="0" marB="0"/>
                </a:tc>
                <a:tc>
                  <a:txBody>
                    <a:bodyPr/>
                    <a:lstStyle/>
                    <a:p>
                      <a:pPr algn="l">
                        <a:lnSpc>
                          <a:spcPct val="107000"/>
                        </a:lnSpc>
                        <a:spcAft>
                          <a:spcPts val="0"/>
                        </a:spcAft>
                      </a:pPr>
                      <a:r>
                        <a:rPr lang="nl-NL" sz="1200" b="0">
                          <a:effectLst/>
                        </a:rPr>
                        <a:t> </a:t>
                      </a:r>
                      <a:endParaRPr lang="nl-NL" sz="1400" b="0">
                        <a:effectLst/>
                        <a:latin typeface="Calibri" panose="020F0502020204030204" pitchFamily="34" charset="0"/>
                        <a:ea typeface="Calibri" panose="020F0502020204030204" pitchFamily="34" charset="0"/>
                        <a:cs typeface="Times New Roman" panose="02020603050405020304" pitchFamily="18" charset="0"/>
                      </a:endParaRPr>
                    </a:p>
                  </a:txBody>
                  <a:tcPr marL="53524" marR="53524" marT="0" marB="0"/>
                </a:tc>
                <a:extLst>
                  <a:ext uri="{0D108BD9-81ED-4DB2-BD59-A6C34878D82A}">
                    <a16:rowId xmlns:a16="http://schemas.microsoft.com/office/drawing/2014/main" xmlns="" val="1561001959"/>
                  </a:ext>
                </a:extLst>
              </a:tr>
              <a:tr h="221049">
                <a:tc>
                  <a:txBody>
                    <a:bodyPr/>
                    <a:lstStyle/>
                    <a:p>
                      <a:pPr algn="l">
                        <a:lnSpc>
                          <a:spcPct val="107000"/>
                        </a:lnSpc>
                        <a:spcAft>
                          <a:spcPts val="0"/>
                        </a:spcAft>
                      </a:pPr>
                      <a:r>
                        <a:rPr lang="nl-NL" sz="1200" b="0">
                          <a:effectLst/>
                        </a:rPr>
                        <a:t>Ondersteuning bij invulling praktische zaken</a:t>
                      </a:r>
                      <a:endParaRPr lang="nl-NL" sz="1400" b="0">
                        <a:effectLst/>
                        <a:latin typeface="Calibri" panose="020F0502020204030204" pitchFamily="34" charset="0"/>
                        <a:ea typeface="Calibri" panose="020F0502020204030204" pitchFamily="34" charset="0"/>
                        <a:cs typeface="Times New Roman" panose="02020603050405020304" pitchFamily="18" charset="0"/>
                      </a:endParaRPr>
                    </a:p>
                  </a:txBody>
                  <a:tcPr marL="53524" marR="53524" marT="0" marB="0"/>
                </a:tc>
                <a:tc>
                  <a:txBody>
                    <a:bodyPr/>
                    <a:lstStyle/>
                    <a:p>
                      <a:pPr algn="l">
                        <a:lnSpc>
                          <a:spcPct val="107000"/>
                        </a:lnSpc>
                        <a:spcAft>
                          <a:spcPts val="0"/>
                        </a:spcAft>
                      </a:pPr>
                      <a:r>
                        <a:rPr lang="nl-NL" sz="1200" b="0">
                          <a:effectLst/>
                        </a:rPr>
                        <a:t> </a:t>
                      </a:r>
                      <a:endParaRPr lang="nl-NL" sz="1400" b="0">
                        <a:effectLst/>
                        <a:latin typeface="Calibri" panose="020F0502020204030204" pitchFamily="34" charset="0"/>
                        <a:ea typeface="Calibri" panose="020F0502020204030204" pitchFamily="34" charset="0"/>
                        <a:cs typeface="Times New Roman" panose="02020603050405020304" pitchFamily="18" charset="0"/>
                      </a:endParaRPr>
                    </a:p>
                  </a:txBody>
                  <a:tcPr marL="53524" marR="53524" marT="0" marB="0"/>
                </a:tc>
                <a:tc>
                  <a:txBody>
                    <a:bodyPr/>
                    <a:lstStyle/>
                    <a:p>
                      <a:pPr algn="l">
                        <a:lnSpc>
                          <a:spcPct val="107000"/>
                        </a:lnSpc>
                        <a:spcAft>
                          <a:spcPts val="0"/>
                        </a:spcAft>
                      </a:pPr>
                      <a:r>
                        <a:rPr lang="nl-NL" sz="1200" b="0">
                          <a:effectLst/>
                        </a:rPr>
                        <a:t>Ondersteuning bij invulling praktische zaken</a:t>
                      </a:r>
                      <a:endParaRPr lang="nl-NL" sz="1400" b="0">
                        <a:effectLst/>
                        <a:latin typeface="Calibri" panose="020F0502020204030204" pitchFamily="34" charset="0"/>
                        <a:ea typeface="Calibri" panose="020F0502020204030204" pitchFamily="34" charset="0"/>
                        <a:cs typeface="Times New Roman" panose="02020603050405020304" pitchFamily="18" charset="0"/>
                      </a:endParaRPr>
                    </a:p>
                  </a:txBody>
                  <a:tcPr marL="53524" marR="53524" marT="0" marB="0"/>
                </a:tc>
                <a:extLst>
                  <a:ext uri="{0D108BD9-81ED-4DB2-BD59-A6C34878D82A}">
                    <a16:rowId xmlns:a16="http://schemas.microsoft.com/office/drawing/2014/main" xmlns="" val="758186720"/>
                  </a:ext>
                </a:extLst>
              </a:tr>
              <a:tr h="221049">
                <a:tc>
                  <a:txBody>
                    <a:bodyPr/>
                    <a:lstStyle/>
                    <a:p>
                      <a:pPr algn="l">
                        <a:lnSpc>
                          <a:spcPct val="107000"/>
                        </a:lnSpc>
                        <a:spcAft>
                          <a:spcPts val="0"/>
                        </a:spcAft>
                      </a:pPr>
                      <a:r>
                        <a:rPr lang="nl-NL" sz="1200" b="0">
                          <a:effectLst/>
                        </a:rPr>
                        <a:t>Kindgesprekken primaire taak</a:t>
                      </a:r>
                      <a:endParaRPr lang="nl-NL" sz="1400" b="0">
                        <a:effectLst/>
                        <a:latin typeface="Calibri" panose="020F0502020204030204" pitchFamily="34" charset="0"/>
                        <a:ea typeface="Calibri" panose="020F0502020204030204" pitchFamily="34" charset="0"/>
                        <a:cs typeface="Times New Roman" panose="02020603050405020304" pitchFamily="18" charset="0"/>
                      </a:endParaRPr>
                    </a:p>
                  </a:txBody>
                  <a:tcPr marL="53524" marR="53524" marT="0" marB="0"/>
                </a:tc>
                <a:tc>
                  <a:txBody>
                    <a:bodyPr/>
                    <a:lstStyle/>
                    <a:p>
                      <a:pPr algn="l">
                        <a:lnSpc>
                          <a:spcPct val="107000"/>
                        </a:lnSpc>
                        <a:spcAft>
                          <a:spcPts val="0"/>
                        </a:spcAft>
                      </a:pPr>
                      <a:r>
                        <a:rPr lang="nl-NL" sz="1200" b="0">
                          <a:effectLst/>
                        </a:rPr>
                        <a:t>Kindgesprekken primaire taak</a:t>
                      </a:r>
                      <a:endParaRPr lang="nl-NL" sz="1400" b="0">
                        <a:effectLst/>
                        <a:latin typeface="Calibri" panose="020F0502020204030204" pitchFamily="34" charset="0"/>
                        <a:ea typeface="Calibri" panose="020F0502020204030204" pitchFamily="34" charset="0"/>
                        <a:cs typeface="Times New Roman" panose="02020603050405020304" pitchFamily="18" charset="0"/>
                      </a:endParaRPr>
                    </a:p>
                  </a:txBody>
                  <a:tcPr marL="53524" marR="53524" marT="0" marB="0"/>
                </a:tc>
                <a:tc>
                  <a:txBody>
                    <a:bodyPr/>
                    <a:lstStyle/>
                    <a:p>
                      <a:pPr algn="l">
                        <a:lnSpc>
                          <a:spcPct val="107000"/>
                        </a:lnSpc>
                        <a:spcAft>
                          <a:spcPts val="0"/>
                        </a:spcAft>
                      </a:pPr>
                      <a:r>
                        <a:rPr lang="nl-NL" sz="1200" b="0">
                          <a:effectLst/>
                        </a:rPr>
                        <a:t>Spreekt soms met het kind</a:t>
                      </a:r>
                      <a:endParaRPr lang="nl-NL" sz="1400" b="0">
                        <a:effectLst/>
                        <a:latin typeface="Calibri" panose="020F0502020204030204" pitchFamily="34" charset="0"/>
                        <a:ea typeface="Calibri" panose="020F0502020204030204" pitchFamily="34" charset="0"/>
                        <a:cs typeface="Times New Roman" panose="02020603050405020304" pitchFamily="18" charset="0"/>
                      </a:endParaRPr>
                    </a:p>
                  </a:txBody>
                  <a:tcPr marL="53524" marR="53524" marT="0" marB="0"/>
                </a:tc>
                <a:extLst>
                  <a:ext uri="{0D108BD9-81ED-4DB2-BD59-A6C34878D82A}">
                    <a16:rowId xmlns:a16="http://schemas.microsoft.com/office/drawing/2014/main" xmlns="" val="1842157695"/>
                  </a:ext>
                </a:extLst>
              </a:tr>
              <a:tr h="221049">
                <a:tc>
                  <a:txBody>
                    <a:bodyPr/>
                    <a:lstStyle/>
                    <a:p>
                      <a:pPr algn="l">
                        <a:lnSpc>
                          <a:spcPct val="107000"/>
                        </a:lnSpc>
                        <a:spcAft>
                          <a:spcPts val="0"/>
                        </a:spcAft>
                      </a:pPr>
                      <a:r>
                        <a:rPr lang="nl-NL" sz="1200" b="0">
                          <a:effectLst/>
                        </a:rPr>
                        <a:t>Kwaliteit gegarandeerd</a:t>
                      </a:r>
                      <a:endParaRPr lang="nl-NL" sz="1400" b="0">
                        <a:effectLst/>
                        <a:latin typeface="Calibri" panose="020F0502020204030204" pitchFamily="34" charset="0"/>
                        <a:ea typeface="Calibri" panose="020F0502020204030204" pitchFamily="34" charset="0"/>
                        <a:cs typeface="Times New Roman" panose="02020603050405020304" pitchFamily="18" charset="0"/>
                      </a:endParaRPr>
                    </a:p>
                  </a:txBody>
                  <a:tcPr marL="53524" marR="53524" marT="0" marB="0"/>
                </a:tc>
                <a:tc>
                  <a:txBody>
                    <a:bodyPr/>
                    <a:lstStyle/>
                    <a:p>
                      <a:pPr algn="l">
                        <a:lnSpc>
                          <a:spcPct val="107000"/>
                        </a:lnSpc>
                        <a:spcAft>
                          <a:spcPts val="0"/>
                        </a:spcAft>
                      </a:pPr>
                      <a:r>
                        <a:rPr lang="nl-NL" sz="1200" b="0">
                          <a:effectLst/>
                        </a:rPr>
                        <a:t>Kwaliteit niet gegarandeerd</a:t>
                      </a:r>
                      <a:endParaRPr lang="nl-NL" sz="1400" b="0">
                        <a:effectLst/>
                        <a:latin typeface="Calibri" panose="020F0502020204030204" pitchFamily="34" charset="0"/>
                        <a:ea typeface="Calibri" panose="020F0502020204030204" pitchFamily="34" charset="0"/>
                        <a:cs typeface="Times New Roman" panose="02020603050405020304" pitchFamily="18" charset="0"/>
                      </a:endParaRPr>
                    </a:p>
                  </a:txBody>
                  <a:tcPr marL="53524" marR="53524" marT="0" marB="0"/>
                </a:tc>
                <a:tc>
                  <a:txBody>
                    <a:bodyPr/>
                    <a:lstStyle/>
                    <a:p>
                      <a:pPr algn="l">
                        <a:lnSpc>
                          <a:spcPct val="107000"/>
                        </a:lnSpc>
                        <a:spcAft>
                          <a:spcPts val="0"/>
                        </a:spcAft>
                      </a:pPr>
                      <a:r>
                        <a:rPr lang="nl-NL" sz="1200" b="0">
                          <a:effectLst/>
                        </a:rPr>
                        <a:t>Kwaliteitsverschillen</a:t>
                      </a:r>
                      <a:endParaRPr lang="nl-NL" sz="1400" b="0">
                        <a:effectLst/>
                        <a:latin typeface="Calibri" panose="020F0502020204030204" pitchFamily="34" charset="0"/>
                        <a:ea typeface="Calibri" panose="020F0502020204030204" pitchFamily="34" charset="0"/>
                        <a:cs typeface="Times New Roman" panose="02020603050405020304" pitchFamily="18" charset="0"/>
                      </a:endParaRPr>
                    </a:p>
                  </a:txBody>
                  <a:tcPr marL="53524" marR="53524" marT="0" marB="0"/>
                </a:tc>
                <a:extLst>
                  <a:ext uri="{0D108BD9-81ED-4DB2-BD59-A6C34878D82A}">
                    <a16:rowId xmlns:a16="http://schemas.microsoft.com/office/drawing/2014/main" xmlns="" val="40322142"/>
                  </a:ext>
                </a:extLst>
              </a:tr>
              <a:tr h="221049">
                <a:tc>
                  <a:txBody>
                    <a:bodyPr/>
                    <a:lstStyle/>
                    <a:p>
                      <a:pPr algn="l">
                        <a:lnSpc>
                          <a:spcPct val="107000"/>
                        </a:lnSpc>
                        <a:spcAft>
                          <a:spcPts val="0"/>
                        </a:spcAft>
                      </a:pPr>
                      <a:r>
                        <a:rPr lang="nl-NL" sz="1200" b="0">
                          <a:effectLst/>
                        </a:rPr>
                        <a:t>Kind deskundig</a:t>
                      </a:r>
                      <a:endParaRPr lang="nl-NL" sz="1400" b="0">
                        <a:effectLst/>
                        <a:latin typeface="Calibri" panose="020F0502020204030204" pitchFamily="34" charset="0"/>
                        <a:ea typeface="Calibri" panose="020F0502020204030204" pitchFamily="34" charset="0"/>
                        <a:cs typeface="Times New Roman" panose="02020603050405020304" pitchFamily="18" charset="0"/>
                      </a:endParaRPr>
                    </a:p>
                  </a:txBody>
                  <a:tcPr marL="53524" marR="53524" marT="0" marB="0"/>
                </a:tc>
                <a:tc>
                  <a:txBody>
                    <a:bodyPr/>
                    <a:lstStyle/>
                    <a:p>
                      <a:pPr algn="l">
                        <a:lnSpc>
                          <a:spcPct val="107000"/>
                        </a:lnSpc>
                        <a:spcAft>
                          <a:spcPts val="0"/>
                        </a:spcAft>
                      </a:pPr>
                      <a:r>
                        <a:rPr lang="nl-NL" sz="1200" b="0">
                          <a:effectLst/>
                        </a:rPr>
                        <a:t>Niet altijd kind deskundig</a:t>
                      </a:r>
                      <a:endParaRPr lang="nl-NL" sz="1400" b="0">
                        <a:effectLst/>
                        <a:latin typeface="Calibri" panose="020F0502020204030204" pitchFamily="34" charset="0"/>
                        <a:ea typeface="Calibri" panose="020F0502020204030204" pitchFamily="34" charset="0"/>
                        <a:cs typeface="Times New Roman" panose="02020603050405020304" pitchFamily="18" charset="0"/>
                      </a:endParaRPr>
                    </a:p>
                  </a:txBody>
                  <a:tcPr marL="53524" marR="53524" marT="0" marB="0"/>
                </a:tc>
                <a:tc>
                  <a:txBody>
                    <a:bodyPr/>
                    <a:lstStyle/>
                    <a:p>
                      <a:pPr algn="l">
                        <a:lnSpc>
                          <a:spcPct val="107000"/>
                        </a:lnSpc>
                        <a:spcAft>
                          <a:spcPts val="0"/>
                        </a:spcAft>
                      </a:pPr>
                      <a:r>
                        <a:rPr lang="nl-NL" sz="1200" b="0">
                          <a:effectLst/>
                        </a:rPr>
                        <a:t>Niet kind deskundig</a:t>
                      </a:r>
                      <a:endParaRPr lang="nl-NL" sz="1400" b="0">
                        <a:effectLst/>
                        <a:latin typeface="Calibri" panose="020F0502020204030204" pitchFamily="34" charset="0"/>
                        <a:ea typeface="Calibri" panose="020F0502020204030204" pitchFamily="34" charset="0"/>
                        <a:cs typeface="Times New Roman" panose="02020603050405020304" pitchFamily="18" charset="0"/>
                      </a:endParaRPr>
                    </a:p>
                  </a:txBody>
                  <a:tcPr marL="53524" marR="53524" marT="0" marB="0"/>
                </a:tc>
                <a:extLst>
                  <a:ext uri="{0D108BD9-81ED-4DB2-BD59-A6C34878D82A}">
                    <a16:rowId xmlns:a16="http://schemas.microsoft.com/office/drawing/2014/main" xmlns="" val="2911129862"/>
                  </a:ext>
                </a:extLst>
              </a:tr>
              <a:tr h="221049">
                <a:tc>
                  <a:txBody>
                    <a:bodyPr/>
                    <a:lstStyle/>
                    <a:p>
                      <a:pPr algn="l">
                        <a:lnSpc>
                          <a:spcPct val="107000"/>
                        </a:lnSpc>
                        <a:spcAft>
                          <a:spcPts val="0"/>
                        </a:spcAft>
                      </a:pPr>
                      <a:r>
                        <a:rPr lang="nl-NL" sz="1200" b="0">
                          <a:effectLst/>
                        </a:rPr>
                        <a:t>Juridisch onderlegd</a:t>
                      </a:r>
                      <a:endParaRPr lang="nl-NL" sz="1400" b="0">
                        <a:effectLst/>
                        <a:latin typeface="Calibri" panose="020F0502020204030204" pitchFamily="34" charset="0"/>
                        <a:ea typeface="Calibri" panose="020F0502020204030204" pitchFamily="34" charset="0"/>
                        <a:cs typeface="Times New Roman" panose="02020603050405020304" pitchFamily="18" charset="0"/>
                      </a:endParaRPr>
                    </a:p>
                  </a:txBody>
                  <a:tcPr marL="53524" marR="53524" marT="0" marB="0"/>
                </a:tc>
                <a:tc>
                  <a:txBody>
                    <a:bodyPr/>
                    <a:lstStyle/>
                    <a:p>
                      <a:pPr algn="l">
                        <a:lnSpc>
                          <a:spcPct val="107000"/>
                        </a:lnSpc>
                        <a:spcAft>
                          <a:spcPts val="0"/>
                        </a:spcAft>
                      </a:pPr>
                      <a:r>
                        <a:rPr lang="nl-NL" sz="1200" b="0">
                          <a:effectLst/>
                        </a:rPr>
                        <a:t>Niet altijd juridisch onderlegd</a:t>
                      </a:r>
                      <a:endParaRPr lang="nl-NL" sz="1400" b="0">
                        <a:effectLst/>
                        <a:latin typeface="Calibri" panose="020F0502020204030204" pitchFamily="34" charset="0"/>
                        <a:ea typeface="Calibri" panose="020F0502020204030204" pitchFamily="34" charset="0"/>
                        <a:cs typeface="Times New Roman" panose="02020603050405020304" pitchFamily="18" charset="0"/>
                      </a:endParaRPr>
                    </a:p>
                  </a:txBody>
                  <a:tcPr marL="53524" marR="53524" marT="0" marB="0"/>
                </a:tc>
                <a:tc>
                  <a:txBody>
                    <a:bodyPr/>
                    <a:lstStyle/>
                    <a:p>
                      <a:pPr algn="l">
                        <a:lnSpc>
                          <a:spcPct val="107000"/>
                        </a:lnSpc>
                        <a:spcAft>
                          <a:spcPts val="0"/>
                        </a:spcAft>
                      </a:pPr>
                      <a:r>
                        <a:rPr lang="nl-NL" sz="1200" b="0">
                          <a:effectLst/>
                        </a:rPr>
                        <a:t>Niet altijd juridisch onderlegd</a:t>
                      </a:r>
                      <a:endParaRPr lang="nl-NL" sz="1400" b="0">
                        <a:effectLst/>
                        <a:latin typeface="Calibri" panose="020F0502020204030204" pitchFamily="34" charset="0"/>
                        <a:ea typeface="Calibri" panose="020F0502020204030204" pitchFamily="34" charset="0"/>
                        <a:cs typeface="Times New Roman" panose="02020603050405020304" pitchFamily="18" charset="0"/>
                      </a:endParaRPr>
                    </a:p>
                  </a:txBody>
                  <a:tcPr marL="53524" marR="53524" marT="0" marB="0"/>
                </a:tc>
                <a:extLst>
                  <a:ext uri="{0D108BD9-81ED-4DB2-BD59-A6C34878D82A}">
                    <a16:rowId xmlns:a16="http://schemas.microsoft.com/office/drawing/2014/main" xmlns="" val="846843506"/>
                  </a:ext>
                </a:extLst>
              </a:tr>
              <a:tr h="221049">
                <a:tc>
                  <a:txBody>
                    <a:bodyPr/>
                    <a:lstStyle/>
                    <a:p>
                      <a:pPr algn="l">
                        <a:lnSpc>
                          <a:spcPct val="107000"/>
                        </a:lnSpc>
                        <a:spcAft>
                          <a:spcPts val="0"/>
                        </a:spcAft>
                      </a:pPr>
                      <a:r>
                        <a:rPr lang="nl-NL" sz="1200" b="0">
                          <a:effectLst/>
                        </a:rPr>
                        <a:t>Jeugdrecht</a:t>
                      </a:r>
                      <a:endParaRPr lang="nl-NL" sz="1400" b="0">
                        <a:effectLst/>
                        <a:latin typeface="Calibri" panose="020F0502020204030204" pitchFamily="34" charset="0"/>
                        <a:ea typeface="Calibri" panose="020F0502020204030204" pitchFamily="34" charset="0"/>
                        <a:cs typeface="Times New Roman" panose="02020603050405020304" pitchFamily="18" charset="0"/>
                      </a:endParaRPr>
                    </a:p>
                  </a:txBody>
                  <a:tcPr marL="53524" marR="53524" marT="0" marB="0"/>
                </a:tc>
                <a:tc>
                  <a:txBody>
                    <a:bodyPr/>
                    <a:lstStyle/>
                    <a:p>
                      <a:pPr algn="l">
                        <a:lnSpc>
                          <a:spcPct val="107000"/>
                        </a:lnSpc>
                        <a:spcAft>
                          <a:spcPts val="0"/>
                        </a:spcAft>
                      </a:pPr>
                      <a:r>
                        <a:rPr lang="nl-NL" sz="1200" b="0">
                          <a:effectLst/>
                        </a:rPr>
                        <a:t>Jeugdrecht</a:t>
                      </a:r>
                      <a:endParaRPr lang="nl-NL" sz="1400" b="0">
                        <a:effectLst/>
                        <a:latin typeface="Calibri" panose="020F0502020204030204" pitchFamily="34" charset="0"/>
                        <a:ea typeface="Calibri" panose="020F0502020204030204" pitchFamily="34" charset="0"/>
                        <a:cs typeface="Times New Roman" panose="02020603050405020304" pitchFamily="18" charset="0"/>
                      </a:endParaRPr>
                    </a:p>
                  </a:txBody>
                  <a:tcPr marL="53524" marR="53524" marT="0" marB="0"/>
                </a:tc>
                <a:tc>
                  <a:txBody>
                    <a:bodyPr/>
                    <a:lstStyle/>
                    <a:p>
                      <a:pPr algn="l">
                        <a:lnSpc>
                          <a:spcPct val="107000"/>
                        </a:lnSpc>
                        <a:spcAft>
                          <a:spcPts val="0"/>
                        </a:spcAft>
                      </a:pPr>
                      <a:r>
                        <a:rPr lang="nl-NL" sz="1200" b="0">
                          <a:effectLst/>
                        </a:rPr>
                        <a:t>Geen jeugdrecht</a:t>
                      </a:r>
                      <a:endParaRPr lang="nl-NL" sz="1400" b="0">
                        <a:effectLst/>
                        <a:latin typeface="Calibri" panose="020F0502020204030204" pitchFamily="34" charset="0"/>
                        <a:ea typeface="Calibri" panose="020F0502020204030204" pitchFamily="34" charset="0"/>
                        <a:cs typeface="Times New Roman" panose="02020603050405020304" pitchFamily="18" charset="0"/>
                      </a:endParaRPr>
                    </a:p>
                  </a:txBody>
                  <a:tcPr marL="53524" marR="53524" marT="0" marB="0"/>
                </a:tc>
                <a:extLst>
                  <a:ext uri="{0D108BD9-81ED-4DB2-BD59-A6C34878D82A}">
                    <a16:rowId xmlns:a16="http://schemas.microsoft.com/office/drawing/2014/main" xmlns="" val="1878372408"/>
                  </a:ext>
                </a:extLst>
              </a:tr>
              <a:tr h="221049">
                <a:tc>
                  <a:txBody>
                    <a:bodyPr/>
                    <a:lstStyle/>
                    <a:p>
                      <a:pPr algn="l">
                        <a:lnSpc>
                          <a:spcPct val="107000"/>
                        </a:lnSpc>
                        <a:spcAft>
                          <a:spcPts val="0"/>
                        </a:spcAft>
                      </a:pPr>
                      <a:r>
                        <a:rPr lang="nl-NL" sz="1200" b="0">
                          <a:effectLst/>
                        </a:rPr>
                        <a:t>Scheidingseducatie</a:t>
                      </a:r>
                      <a:endParaRPr lang="nl-NL" sz="1400" b="0">
                        <a:effectLst/>
                        <a:latin typeface="Calibri" panose="020F0502020204030204" pitchFamily="34" charset="0"/>
                        <a:ea typeface="Calibri" panose="020F0502020204030204" pitchFamily="34" charset="0"/>
                        <a:cs typeface="Times New Roman" panose="02020603050405020304" pitchFamily="18" charset="0"/>
                      </a:endParaRPr>
                    </a:p>
                  </a:txBody>
                  <a:tcPr marL="53524" marR="53524" marT="0" marB="0"/>
                </a:tc>
                <a:tc>
                  <a:txBody>
                    <a:bodyPr/>
                    <a:lstStyle/>
                    <a:p>
                      <a:pPr algn="l">
                        <a:lnSpc>
                          <a:spcPct val="107000"/>
                        </a:lnSpc>
                        <a:spcAft>
                          <a:spcPts val="0"/>
                        </a:spcAft>
                      </a:pPr>
                      <a:r>
                        <a:rPr lang="nl-NL" sz="1200" b="0">
                          <a:effectLst/>
                        </a:rPr>
                        <a:t> </a:t>
                      </a:r>
                      <a:endParaRPr lang="nl-NL" sz="1400" b="0">
                        <a:effectLst/>
                        <a:latin typeface="Calibri" panose="020F0502020204030204" pitchFamily="34" charset="0"/>
                        <a:ea typeface="Calibri" panose="020F0502020204030204" pitchFamily="34" charset="0"/>
                        <a:cs typeface="Times New Roman" panose="02020603050405020304" pitchFamily="18" charset="0"/>
                      </a:endParaRPr>
                    </a:p>
                  </a:txBody>
                  <a:tcPr marL="53524" marR="53524" marT="0" marB="0"/>
                </a:tc>
                <a:tc>
                  <a:txBody>
                    <a:bodyPr/>
                    <a:lstStyle/>
                    <a:p>
                      <a:pPr algn="l">
                        <a:lnSpc>
                          <a:spcPct val="107000"/>
                        </a:lnSpc>
                        <a:spcAft>
                          <a:spcPts val="0"/>
                        </a:spcAft>
                      </a:pPr>
                      <a:r>
                        <a:rPr lang="nl-NL" sz="1200" b="0">
                          <a:effectLst/>
                        </a:rPr>
                        <a:t> </a:t>
                      </a:r>
                      <a:endParaRPr lang="nl-NL" sz="1400" b="0">
                        <a:effectLst/>
                        <a:latin typeface="Calibri" panose="020F0502020204030204" pitchFamily="34" charset="0"/>
                        <a:ea typeface="Calibri" panose="020F0502020204030204" pitchFamily="34" charset="0"/>
                        <a:cs typeface="Times New Roman" panose="02020603050405020304" pitchFamily="18" charset="0"/>
                      </a:endParaRPr>
                    </a:p>
                  </a:txBody>
                  <a:tcPr marL="53524" marR="53524" marT="0" marB="0"/>
                </a:tc>
                <a:extLst>
                  <a:ext uri="{0D108BD9-81ED-4DB2-BD59-A6C34878D82A}">
                    <a16:rowId xmlns:a16="http://schemas.microsoft.com/office/drawing/2014/main" xmlns="" val="2333374063"/>
                  </a:ext>
                </a:extLst>
              </a:tr>
              <a:tr h="221049">
                <a:tc>
                  <a:txBody>
                    <a:bodyPr/>
                    <a:lstStyle/>
                    <a:p>
                      <a:pPr algn="l">
                        <a:lnSpc>
                          <a:spcPct val="107000"/>
                        </a:lnSpc>
                        <a:spcAft>
                          <a:spcPts val="0"/>
                        </a:spcAft>
                      </a:pPr>
                      <a:r>
                        <a:rPr lang="nl-NL" sz="1200" b="0">
                          <a:effectLst/>
                        </a:rPr>
                        <a:t>Ouderschap na scheiding</a:t>
                      </a:r>
                      <a:endParaRPr lang="nl-NL" sz="1400" b="0">
                        <a:effectLst/>
                        <a:latin typeface="Calibri" panose="020F0502020204030204" pitchFamily="34" charset="0"/>
                        <a:ea typeface="Calibri" panose="020F0502020204030204" pitchFamily="34" charset="0"/>
                        <a:cs typeface="Times New Roman" panose="02020603050405020304" pitchFamily="18" charset="0"/>
                      </a:endParaRPr>
                    </a:p>
                  </a:txBody>
                  <a:tcPr marL="53524" marR="53524" marT="0" marB="0"/>
                </a:tc>
                <a:tc>
                  <a:txBody>
                    <a:bodyPr/>
                    <a:lstStyle/>
                    <a:p>
                      <a:pPr algn="l">
                        <a:lnSpc>
                          <a:spcPct val="107000"/>
                        </a:lnSpc>
                        <a:spcAft>
                          <a:spcPts val="0"/>
                        </a:spcAft>
                      </a:pPr>
                      <a:r>
                        <a:rPr lang="nl-NL" sz="1200" b="0">
                          <a:effectLst/>
                        </a:rPr>
                        <a:t> </a:t>
                      </a:r>
                      <a:endParaRPr lang="nl-NL" sz="1400" b="0">
                        <a:effectLst/>
                        <a:latin typeface="Calibri" panose="020F0502020204030204" pitchFamily="34" charset="0"/>
                        <a:ea typeface="Calibri" panose="020F0502020204030204" pitchFamily="34" charset="0"/>
                        <a:cs typeface="Times New Roman" panose="02020603050405020304" pitchFamily="18" charset="0"/>
                      </a:endParaRPr>
                    </a:p>
                  </a:txBody>
                  <a:tcPr marL="53524" marR="53524" marT="0" marB="0"/>
                </a:tc>
                <a:tc>
                  <a:txBody>
                    <a:bodyPr/>
                    <a:lstStyle/>
                    <a:p>
                      <a:pPr algn="l">
                        <a:lnSpc>
                          <a:spcPct val="107000"/>
                        </a:lnSpc>
                        <a:spcAft>
                          <a:spcPts val="0"/>
                        </a:spcAft>
                      </a:pPr>
                      <a:r>
                        <a:rPr lang="nl-NL" sz="1200" b="0">
                          <a:effectLst/>
                        </a:rPr>
                        <a:t> </a:t>
                      </a:r>
                      <a:endParaRPr lang="nl-NL" sz="1400" b="0">
                        <a:effectLst/>
                        <a:latin typeface="Calibri" panose="020F0502020204030204" pitchFamily="34" charset="0"/>
                        <a:ea typeface="Calibri" panose="020F0502020204030204" pitchFamily="34" charset="0"/>
                        <a:cs typeface="Times New Roman" panose="02020603050405020304" pitchFamily="18" charset="0"/>
                      </a:endParaRPr>
                    </a:p>
                  </a:txBody>
                  <a:tcPr marL="53524" marR="53524" marT="0" marB="0"/>
                </a:tc>
                <a:extLst>
                  <a:ext uri="{0D108BD9-81ED-4DB2-BD59-A6C34878D82A}">
                    <a16:rowId xmlns:a16="http://schemas.microsoft.com/office/drawing/2014/main" xmlns="" val="459159384"/>
                  </a:ext>
                </a:extLst>
              </a:tr>
              <a:tr h="221049">
                <a:tc>
                  <a:txBody>
                    <a:bodyPr/>
                    <a:lstStyle/>
                    <a:p>
                      <a:pPr algn="l">
                        <a:lnSpc>
                          <a:spcPct val="107000"/>
                        </a:lnSpc>
                        <a:spcAft>
                          <a:spcPts val="0"/>
                        </a:spcAft>
                      </a:pPr>
                      <a:r>
                        <a:rPr lang="nl-NL" sz="1200" b="0">
                          <a:effectLst/>
                        </a:rPr>
                        <a:t>Geen belangenconflict vereist</a:t>
                      </a:r>
                      <a:endParaRPr lang="nl-NL" sz="1400" b="0">
                        <a:effectLst/>
                        <a:latin typeface="Calibri" panose="020F0502020204030204" pitchFamily="34" charset="0"/>
                        <a:ea typeface="Calibri" panose="020F0502020204030204" pitchFamily="34" charset="0"/>
                        <a:cs typeface="Times New Roman" panose="02020603050405020304" pitchFamily="18" charset="0"/>
                      </a:endParaRPr>
                    </a:p>
                  </a:txBody>
                  <a:tcPr marL="53524" marR="53524" marT="0" marB="0"/>
                </a:tc>
                <a:tc>
                  <a:txBody>
                    <a:bodyPr/>
                    <a:lstStyle/>
                    <a:p>
                      <a:pPr algn="l">
                        <a:lnSpc>
                          <a:spcPct val="107000"/>
                        </a:lnSpc>
                        <a:spcAft>
                          <a:spcPts val="0"/>
                        </a:spcAft>
                      </a:pPr>
                      <a:r>
                        <a:rPr lang="nl-NL" sz="1200" b="0">
                          <a:effectLst/>
                        </a:rPr>
                        <a:t>Vereist belangenconflict tussen kind en gezaghebbende ouder</a:t>
                      </a:r>
                      <a:endParaRPr lang="nl-NL" sz="1400" b="0">
                        <a:effectLst/>
                        <a:latin typeface="Calibri" panose="020F0502020204030204" pitchFamily="34" charset="0"/>
                        <a:ea typeface="Calibri" panose="020F0502020204030204" pitchFamily="34" charset="0"/>
                        <a:cs typeface="Times New Roman" panose="02020603050405020304" pitchFamily="18" charset="0"/>
                      </a:endParaRPr>
                    </a:p>
                  </a:txBody>
                  <a:tcPr marL="53524" marR="53524" marT="0" marB="0"/>
                </a:tc>
                <a:tc>
                  <a:txBody>
                    <a:bodyPr/>
                    <a:lstStyle/>
                    <a:p>
                      <a:pPr algn="l">
                        <a:lnSpc>
                          <a:spcPct val="107000"/>
                        </a:lnSpc>
                        <a:spcAft>
                          <a:spcPts val="0"/>
                        </a:spcAft>
                      </a:pPr>
                      <a:r>
                        <a:rPr lang="nl-NL" sz="1200" b="0">
                          <a:effectLst/>
                        </a:rPr>
                        <a:t>Geen belangenconflict vereist</a:t>
                      </a:r>
                      <a:endParaRPr lang="nl-NL" sz="1400" b="0">
                        <a:effectLst/>
                        <a:latin typeface="Calibri" panose="020F0502020204030204" pitchFamily="34" charset="0"/>
                        <a:ea typeface="Calibri" panose="020F0502020204030204" pitchFamily="34" charset="0"/>
                        <a:cs typeface="Times New Roman" panose="02020603050405020304" pitchFamily="18" charset="0"/>
                      </a:endParaRPr>
                    </a:p>
                  </a:txBody>
                  <a:tcPr marL="53524" marR="53524" marT="0" marB="0"/>
                </a:tc>
                <a:extLst>
                  <a:ext uri="{0D108BD9-81ED-4DB2-BD59-A6C34878D82A}">
                    <a16:rowId xmlns:a16="http://schemas.microsoft.com/office/drawing/2014/main" xmlns="" val="3450937396"/>
                  </a:ext>
                </a:extLst>
              </a:tr>
              <a:tr h="221049">
                <a:tc>
                  <a:txBody>
                    <a:bodyPr/>
                    <a:lstStyle/>
                    <a:p>
                      <a:pPr algn="l">
                        <a:lnSpc>
                          <a:spcPct val="107000"/>
                        </a:lnSpc>
                        <a:spcAft>
                          <a:spcPts val="0"/>
                        </a:spcAft>
                      </a:pPr>
                      <a:endParaRPr lang="nl-NL"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3524" marR="53524" marT="0" marB="0"/>
                </a:tc>
                <a:tc>
                  <a:txBody>
                    <a:bodyPr/>
                    <a:lstStyle/>
                    <a:p>
                      <a:pPr algn="l">
                        <a:lnSpc>
                          <a:spcPct val="107000"/>
                        </a:lnSpc>
                        <a:spcAft>
                          <a:spcPts val="0"/>
                        </a:spcAft>
                      </a:pPr>
                      <a:r>
                        <a:rPr lang="nl-NL" sz="1200" b="0">
                          <a:effectLst/>
                        </a:rPr>
                        <a:t>In ontwikkeling</a:t>
                      </a:r>
                      <a:endParaRPr lang="nl-NL" sz="1400" b="0">
                        <a:effectLst/>
                        <a:latin typeface="Calibri" panose="020F0502020204030204" pitchFamily="34" charset="0"/>
                        <a:ea typeface="Calibri" panose="020F0502020204030204" pitchFamily="34" charset="0"/>
                        <a:cs typeface="Times New Roman" panose="02020603050405020304" pitchFamily="18" charset="0"/>
                      </a:endParaRPr>
                    </a:p>
                  </a:txBody>
                  <a:tcPr marL="53524" marR="53524" marT="0" marB="0"/>
                </a:tc>
                <a:tc>
                  <a:txBody>
                    <a:bodyPr/>
                    <a:lstStyle/>
                    <a:p>
                      <a:pPr algn="l">
                        <a:lnSpc>
                          <a:spcPct val="107000"/>
                        </a:lnSpc>
                        <a:spcAft>
                          <a:spcPts val="0"/>
                        </a:spcAft>
                      </a:pPr>
                      <a:r>
                        <a:rPr lang="nl-NL" sz="1200" b="0" dirty="0">
                          <a:effectLst/>
                        </a:rPr>
                        <a:t> </a:t>
                      </a:r>
                      <a:endParaRPr lang="nl-NL"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3524" marR="53524" marT="0" marB="0"/>
                </a:tc>
                <a:extLst>
                  <a:ext uri="{0D108BD9-81ED-4DB2-BD59-A6C34878D82A}">
                    <a16:rowId xmlns:a16="http://schemas.microsoft.com/office/drawing/2014/main" xmlns="" val="674612567"/>
                  </a:ext>
                </a:extLst>
              </a:tr>
            </a:tbl>
          </a:graphicData>
        </a:graphic>
      </p:graphicFrame>
      <p:pic>
        <p:nvPicPr>
          <p:cNvPr id="2051" name="Afbeelding 1">
            <a:extLst>
              <a:ext uri="{FF2B5EF4-FFF2-40B4-BE49-F238E27FC236}">
                <a16:creationId xmlns:a16="http://schemas.microsoft.com/office/drawing/2014/main" xmlns="" id="{DE3608DD-BC73-4881-8E1F-12E305EF20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188" y="362299"/>
            <a:ext cx="2482850" cy="6381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Afbeelding 2" descr="Afbeeldingsresultaat voor bcjz">
            <a:extLst>
              <a:ext uri="{FF2B5EF4-FFF2-40B4-BE49-F238E27FC236}">
                <a16:creationId xmlns:a16="http://schemas.microsoft.com/office/drawing/2014/main" xmlns="" id="{0FEF4A05-09FF-4B58-A7C9-89465B1FDC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8606" y="353568"/>
            <a:ext cx="1474787" cy="655638"/>
          </a:xfrm>
          <a:prstGeom prst="rect">
            <a:avLst/>
          </a:prstGeom>
          <a:noFill/>
          <a:extLst>
            <a:ext uri="{909E8E84-426E-40DD-AFC4-6F175D3DCCD1}">
              <a14:hiddenFill xmlns:a14="http://schemas.microsoft.com/office/drawing/2010/main">
                <a:solidFill>
                  <a:srgbClr val="FFFFFF"/>
                </a:solidFill>
              </a14:hiddenFill>
            </a:ext>
          </a:extLst>
        </p:spPr>
      </p:pic>
      <p:pic>
        <p:nvPicPr>
          <p:cNvPr id="2049" name="Afbeelding 3" descr="http://www.wilmadijk.nl/wp-content/uploads/2015/10/Mediatiorsfederatie-kl.png">
            <a:extLst>
              <a:ext uri="{FF2B5EF4-FFF2-40B4-BE49-F238E27FC236}">
                <a16:creationId xmlns:a16="http://schemas.microsoft.com/office/drawing/2014/main" xmlns="" id="{87D7DFB0-554A-4DD2-976B-6D6D34A304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33904" y="474663"/>
            <a:ext cx="2054225" cy="4381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4">
            <a:extLst>
              <a:ext uri="{FF2B5EF4-FFF2-40B4-BE49-F238E27FC236}">
                <a16:creationId xmlns:a16="http://schemas.microsoft.com/office/drawing/2014/main" xmlns="" id="{C9C01F4B-AD84-42B1-88DD-483DA8000952}"/>
              </a:ext>
            </a:extLst>
          </p:cNvPr>
          <p:cNvSpPr>
            <a:spLocks noChangeArrowheads="1"/>
          </p:cNvSpPr>
          <p:nvPr/>
        </p:nvSpPr>
        <p:spPr bwMode="auto">
          <a:xfrm>
            <a:off x="2052765" y="18256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Tree>
    <p:extLst>
      <p:ext uri="{BB962C8B-B14F-4D97-AF65-F5344CB8AC3E}">
        <p14:creationId xmlns:p14="http://schemas.microsoft.com/office/powerpoint/2010/main" val="1459374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0AA80ED-2D1D-4E1B-8B98-4620E1C20471}"/>
              </a:ext>
            </a:extLst>
          </p:cNvPr>
          <p:cNvSpPr>
            <a:spLocks noGrp="1"/>
          </p:cNvSpPr>
          <p:nvPr>
            <p:ph type="title"/>
          </p:nvPr>
        </p:nvSpPr>
        <p:spPr/>
        <p:txBody>
          <a:bodyPr/>
          <a:lstStyle/>
          <a:p>
            <a:r>
              <a:rPr lang="nl-NL" b="1" dirty="0"/>
              <a:t>Vertegenwoordiging minderjarige</a:t>
            </a:r>
          </a:p>
        </p:txBody>
      </p:sp>
      <p:sp>
        <p:nvSpPr>
          <p:cNvPr id="3" name="Tijdelijke aanduiding voor inhoud 2">
            <a:extLst>
              <a:ext uri="{FF2B5EF4-FFF2-40B4-BE49-F238E27FC236}">
                <a16:creationId xmlns:a16="http://schemas.microsoft.com/office/drawing/2014/main" xmlns="" id="{3FB1B622-5460-40B9-A3EA-16BE3B18298E}"/>
              </a:ext>
            </a:extLst>
          </p:cNvPr>
          <p:cNvSpPr>
            <a:spLocks noGrp="1"/>
          </p:cNvSpPr>
          <p:nvPr>
            <p:ph idx="1"/>
          </p:nvPr>
        </p:nvSpPr>
        <p:spPr>
          <a:xfrm>
            <a:off x="838200" y="1547813"/>
            <a:ext cx="10515600" cy="1603375"/>
          </a:xfrm>
        </p:spPr>
        <p:txBody>
          <a:bodyPr>
            <a:normAutofit lnSpcReduction="10000"/>
          </a:bodyPr>
          <a:lstStyle/>
          <a:p>
            <a:pPr marL="0" indent="0">
              <a:buNone/>
            </a:pPr>
            <a:r>
              <a:rPr lang="nl-NL" dirty="0">
                <a:latin typeface="+mj-lt"/>
              </a:rPr>
              <a:t>Minderjarigen: zij, die de ouderdom van 18 jaar niet hebben bereikt en niet gehuwd of geregistreerd zijn </a:t>
            </a:r>
            <a:r>
              <a:rPr lang="nl-NL" dirty="0" err="1">
                <a:latin typeface="+mj-lt"/>
              </a:rPr>
              <a:t>danwel</a:t>
            </a:r>
            <a:r>
              <a:rPr lang="nl-NL" dirty="0">
                <a:latin typeface="+mj-lt"/>
              </a:rPr>
              <a:t> gehuwd of geregistreerd zijn geweest of met toepassing van artikel 1:253ha BW meerderjarig zijn verklaard</a:t>
            </a:r>
          </a:p>
        </p:txBody>
      </p:sp>
      <p:sp>
        <p:nvSpPr>
          <p:cNvPr id="4" name="Tekstvak 3">
            <a:extLst>
              <a:ext uri="{FF2B5EF4-FFF2-40B4-BE49-F238E27FC236}">
                <a16:creationId xmlns:a16="http://schemas.microsoft.com/office/drawing/2014/main" xmlns="" id="{F9CAA3C3-96D5-44A6-9797-3818C382BECA}"/>
              </a:ext>
            </a:extLst>
          </p:cNvPr>
          <p:cNvSpPr txBox="1"/>
          <p:nvPr/>
        </p:nvSpPr>
        <p:spPr>
          <a:xfrm>
            <a:off x="967666" y="3151188"/>
            <a:ext cx="10515600" cy="2585323"/>
          </a:xfrm>
          <a:prstGeom prst="rect">
            <a:avLst/>
          </a:prstGeom>
          <a:noFill/>
        </p:spPr>
        <p:txBody>
          <a:bodyPr wrap="square" rtlCol="0">
            <a:spAutoFit/>
          </a:bodyPr>
          <a:lstStyle/>
          <a:p>
            <a:r>
              <a:rPr lang="nl-NL" dirty="0"/>
              <a:t>Wettelijke vertegenwoordigers</a:t>
            </a:r>
          </a:p>
          <a:p>
            <a:pPr marL="285750" indent="-285750">
              <a:buFont typeface="Arial" panose="020B0604020202020204" pitchFamily="34" charset="0"/>
              <a:buChar char="•"/>
            </a:pPr>
            <a:r>
              <a:rPr lang="nl-NL" dirty="0"/>
              <a:t>Biologisch ouderschap versus juridisch ouderschap (max 2 juridische ouders)</a:t>
            </a:r>
          </a:p>
          <a:p>
            <a:pPr marL="285750" indent="-285750">
              <a:buFont typeface="Arial" panose="020B0604020202020204" pitchFamily="34" charset="0"/>
              <a:buChar char="•"/>
            </a:pPr>
            <a:r>
              <a:rPr lang="nl-NL" dirty="0"/>
              <a:t>Moeder versus vader</a:t>
            </a:r>
          </a:p>
          <a:p>
            <a:pPr marL="285750" indent="-285750">
              <a:buFont typeface="Arial" panose="020B0604020202020204" pitchFamily="34" charset="0"/>
              <a:buChar char="•"/>
            </a:pPr>
            <a:r>
              <a:rPr lang="nl-NL" dirty="0"/>
              <a:t>Erkenning (1:203 BW </a:t>
            </a:r>
            <a:r>
              <a:rPr lang="nl-NL" dirty="0" err="1"/>
              <a:t>ev</a:t>
            </a:r>
            <a:r>
              <a:rPr lang="nl-NL" dirty="0"/>
              <a:t> – toestemming moeder en/of kind (12-16jr), enkel met toestemming kind (16jr)).</a:t>
            </a:r>
          </a:p>
          <a:p>
            <a:pPr marL="285750" indent="-285750">
              <a:buFont typeface="Arial" panose="020B0604020202020204" pitchFamily="34" charset="0"/>
              <a:buChar char="•"/>
            </a:pPr>
            <a:r>
              <a:rPr lang="nl-NL" dirty="0"/>
              <a:t>Erkenning en recht op omgang, informatie en consultatie. Ook omgangsrecht </a:t>
            </a:r>
            <a:r>
              <a:rPr lang="nl-NL" dirty="0" err="1"/>
              <a:t>igv</a:t>
            </a:r>
            <a:r>
              <a:rPr lang="nl-NL" dirty="0"/>
              <a:t> ‘nauwe betrekking met kind’. Family Life artikel 8 EVRM.</a:t>
            </a:r>
          </a:p>
          <a:p>
            <a:pPr marL="285750" indent="-285750">
              <a:buFont typeface="Arial" panose="020B0604020202020204" pitchFamily="34" charset="0"/>
              <a:buChar char="•"/>
            </a:pPr>
            <a:r>
              <a:rPr lang="nl-NL" dirty="0"/>
              <a:t>Ouderlijk gezag (1:245 BW </a:t>
            </a:r>
            <a:r>
              <a:rPr lang="nl-NL" dirty="0" err="1"/>
              <a:t>ev</a:t>
            </a:r>
            <a:r>
              <a:rPr lang="nl-NL" dirty="0"/>
              <a:t>) zorgdragen voor opvoeden en ontwikkeling kind, beheer vermogen en verrichten rechtshandelingen, toestemming geven voor hulpverlening en/of vertegenwoordiging in juridisch proces</a:t>
            </a:r>
          </a:p>
        </p:txBody>
      </p:sp>
    </p:spTree>
    <p:extLst>
      <p:ext uri="{BB962C8B-B14F-4D97-AF65-F5344CB8AC3E}">
        <p14:creationId xmlns:p14="http://schemas.microsoft.com/office/powerpoint/2010/main" val="2789016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0AA80ED-2D1D-4E1B-8B98-4620E1C20471}"/>
              </a:ext>
            </a:extLst>
          </p:cNvPr>
          <p:cNvSpPr>
            <a:spLocks noGrp="1"/>
          </p:cNvSpPr>
          <p:nvPr>
            <p:ph type="title"/>
          </p:nvPr>
        </p:nvSpPr>
        <p:spPr/>
        <p:txBody>
          <a:bodyPr/>
          <a:lstStyle/>
          <a:p>
            <a:r>
              <a:rPr lang="nl-NL" b="1" dirty="0"/>
              <a:t>Ouderschapsbelofte (gezag art. 1:245BW ev.)</a:t>
            </a:r>
          </a:p>
        </p:txBody>
      </p:sp>
      <p:sp>
        <p:nvSpPr>
          <p:cNvPr id="3" name="Tijdelijke aanduiding voor inhoud 2">
            <a:extLst>
              <a:ext uri="{FF2B5EF4-FFF2-40B4-BE49-F238E27FC236}">
                <a16:creationId xmlns:a16="http://schemas.microsoft.com/office/drawing/2014/main" xmlns="" id="{3FB1B622-5460-40B9-A3EA-16BE3B18298E}"/>
              </a:ext>
            </a:extLst>
          </p:cNvPr>
          <p:cNvSpPr>
            <a:spLocks noGrp="1"/>
          </p:cNvSpPr>
          <p:nvPr>
            <p:ph idx="1"/>
          </p:nvPr>
        </p:nvSpPr>
        <p:spPr>
          <a:xfrm>
            <a:off x="838200" y="1547813"/>
            <a:ext cx="10515600" cy="1603375"/>
          </a:xfrm>
        </p:spPr>
        <p:txBody>
          <a:bodyPr>
            <a:normAutofit fontScale="77500" lnSpcReduction="20000"/>
          </a:bodyPr>
          <a:lstStyle/>
          <a:p>
            <a:pPr marL="0" indent="0">
              <a:buNone/>
            </a:pPr>
            <a:r>
              <a:rPr lang="nl-NL" dirty="0">
                <a:latin typeface="+mj-lt"/>
              </a:rPr>
              <a:t>Lid 1: Het ouderlijk gezag omvat de plicht en het recht om het minderjarig kind te verzorgen</a:t>
            </a:r>
          </a:p>
          <a:p>
            <a:pPr marL="0" indent="0">
              <a:buNone/>
            </a:pPr>
            <a:r>
              <a:rPr lang="nl-NL" dirty="0">
                <a:latin typeface="+mj-lt"/>
              </a:rPr>
              <a:t>en op te voeden. Hieronder wordt tevens verstaan de zorg en verantwoordelijkheid voor het</a:t>
            </a:r>
          </a:p>
          <a:p>
            <a:pPr marL="0" indent="0">
              <a:buNone/>
            </a:pPr>
            <a:r>
              <a:rPr lang="nl-NL" dirty="0">
                <a:latin typeface="+mj-lt"/>
              </a:rPr>
              <a:t>geestelijk en lichamelijk welzijn van het kind en het bevorderen van de ontwikkeling en de</a:t>
            </a:r>
          </a:p>
          <a:p>
            <a:pPr marL="0" indent="0">
              <a:buNone/>
            </a:pPr>
            <a:r>
              <a:rPr lang="nl-NL" dirty="0">
                <a:latin typeface="+mj-lt"/>
              </a:rPr>
              <a:t>persoonlijkheid van het kind.</a:t>
            </a:r>
          </a:p>
        </p:txBody>
      </p:sp>
      <p:sp>
        <p:nvSpPr>
          <p:cNvPr id="4" name="Tekstvak 3">
            <a:extLst>
              <a:ext uri="{FF2B5EF4-FFF2-40B4-BE49-F238E27FC236}">
                <a16:creationId xmlns:a16="http://schemas.microsoft.com/office/drawing/2014/main" xmlns="" id="{F9CAA3C3-96D5-44A6-9797-3818C382BECA}"/>
              </a:ext>
            </a:extLst>
          </p:cNvPr>
          <p:cNvSpPr txBox="1"/>
          <p:nvPr/>
        </p:nvSpPr>
        <p:spPr>
          <a:xfrm>
            <a:off x="838200" y="3151188"/>
            <a:ext cx="10645066" cy="1477328"/>
          </a:xfrm>
          <a:prstGeom prst="rect">
            <a:avLst/>
          </a:prstGeom>
          <a:noFill/>
        </p:spPr>
        <p:txBody>
          <a:bodyPr wrap="square" rtlCol="0">
            <a:spAutoFit/>
          </a:bodyPr>
          <a:lstStyle/>
          <a:p>
            <a:r>
              <a:rPr lang="nl-NL" dirty="0"/>
              <a:t>Toegevoegd in 2009 - Lid 3: het omvat mede de verantwoordelijkheid van de ene ouder om de band met de andere ouder te bevorderen. </a:t>
            </a:r>
          </a:p>
          <a:p>
            <a:r>
              <a:rPr lang="nl-NL" b="1" i="1" dirty="0"/>
              <a:t>Art. 9 lid 3 IVRK.</a:t>
            </a:r>
          </a:p>
          <a:p>
            <a:r>
              <a:rPr lang="nl-NL" b="1" i="1" dirty="0"/>
              <a:t>Kind niet scheiden van ouders tenzij belang kind anders vereist, mening kind meewegen bij scheidingssituatie via eigen vertegenwoordiger.</a:t>
            </a:r>
          </a:p>
        </p:txBody>
      </p:sp>
    </p:spTree>
    <p:extLst>
      <p:ext uri="{BB962C8B-B14F-4D97-AF65-F5344CB8AC3E}">
        <p14:creationId xmlns:p14="http://schemas.microsoft.com/office/powerpoint/2010/main" val="2575412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0AA80ED-2D1D-4E1B-8B98-4620E1C20471}"/>
              </a:ext>
            </a:extLst>
          </p:cNvPr>
          <p:cNvSpPr>
            <a:spLocks noGrp="1"/>
          </p:cNvSpPr>
          <p:nvPr>
            <p:ph type="title"/>
          </p:nvPr>
        </p:nvSpPr>
        <p:spPr/>
        <p:txBody>
          <a:bodyPr/>
          <a:lstStyle/>
          <a:p>
            <a:r>
              <a:rPr lang="nl-NL" b="1" dirty="0"/>
              <a:t>IVRK - ‘Kinderrechtenverdrag’</a:t>
            </a:r>
          </a:p>
        </p:txBody>
      </p:sp>
      <p:sp>
        <p:nvSpPr>
          <p:cNvPr id="3" name="Tijdelijke aanduiding voor inhoud 2">
            <a:extLst>
              <a:ext uri="{FF2B5EF4-FFF2-40B4-BE49-F238E27FC236}">
                <a16:creationId xmlns:a16="http://schemas.microsoft.com/office/drawing/2014/main" xmlns="" id="{3FB1B622-5460-40B9-A3EA-16BE3B18298E}"/>
              </a:ext>
            </a:extLst>
          </p:cNvPr>
          <p:cNvSpPr>
            <a:spLocks noGrp="1"/>
          </p:cNvSpPr>
          <p:nvPr>
            <p:ph idx="1"/>
          </p:nvPr>
        </p:nvSpPr>
        <p:spPr>
          <a:xfrm>
            <a:off x="838200" y="1547813"/>
            <a:ext cx="10515600" cy="1603375"/>
          </a:xfrm>
        </p:spPr>
        <p:txBody>
          <a:bodyPr>
            <a:noAutofit/>
          </a:bodyPr>
          <a:lstStyle/>
          <a:p>
            <a:pPr marL="0" indent="0">
              <a:buNone/>
            </a:pPr>
            <a:r>
              <a:rPr lang="nl-NL" sz="2000" dirty="0">
                <a:latin typeface="+mj-lt"/>
              </a:rPr>
              <a:t>• Basis artikelen: 2, 3, 6 en 12.</a:t>
            </a:r>
          </a:p>
          <a:p>
            <a:pPr marL="0" indent="0">
              <a:buNone/>
            </a:pPr>
            <a:r>
              <a:rPr lang="nl-NL" sz="2000" dirty="0">
                <a:latin typeface="+mj-lt"/>
              </a:rPr>
              <a:t>• Artikel 3: Belangen kind primaire overweging.</a:t>
            </a:r>
          </a:p>
          <a:p>
            <a:pPr marL="0" indent="0">
              <a:buNone/>
            </a:pPr>
            <a:r>
              <a:rPr lang="nl-NL" sz="2000" dirty="0">
                <a:latin typeface="+mj-lt"/>
              </a:rPr>
              <a:t>• Artikel 5: Staten eerbiedigen rechten en plichten van ouders rondom de eigen</a:t>
            </a:r>
          </a:p>
          <a:p>
            <a:pPr marL="0" indent="0">
              <a:buNone/>
            </a:pPr>
            <a:r>
              <a:rPr lang="nl-NL" sz="2000" dirty="0">
                <a:latin typeface="+mj-lt"/>
              </a:rPr>
              <a:t>kinderen – artikel 8 EVRM ‘ family life’.</a:t>
            </a:r>
          </a:p>
          <a:p>
            <a:pPr marL="0" indent="0">
              <a:buNone/>
            </a:pPr>
            <a:r>
              <a:rPr lang="nl-NL" sz="2000" dirty="0">
                <a:latin typeface="+mj-lt"/>
              </a:rPr>
              <a:t>• Artikel 6: Recht op leven en om zich te ontwikkelen.</a:t>
            </a:r>
          </a:p>
          <a:p>
            <a:pPr marL="0" indent="0">
              <a:buNone/>
            </a:pPr>
            <a:r>
              <a:rPr lang="nl-NL" sz="2000" dirty="0">
                <a:latin typeface="+mj-lt"/>
              </a:rPr>
              <a:t>• Artikel 9: Kind niet scheiden van ouders tenzij belang kind anders vereist, mening</a:t>
            </a:r>
          </a:p>
          <a:p>
            <a:pPr marL="0" indent="0">
              <a:buNone/>
            </a:pPr>
            <a:r>
              <a:rPr lang="nl-NL" sz="2000" dirty="0">
                <a:latin typeface="+mj-lt"/>
              </a:rPr>
              <a:t>kind meewegen bij scheidingssituatie via eigen vertegenwoordiger.</a:t>
            </a:r>
          </a:p>
          <a:p>
            <a:pPr marL="0" indent="0">
              <a:buNone/>
            </a:pPr>
            <a:r>
              <a:rPr lang="nl-NL" sz="2000" dirty="0">
                <a:latin typeface="+mj-lt"/>
              </a:rPr>
              <a:t>• Artikel 12: Mening kind / rijpheid kind (IVRK stelt GEEN </a:t>
            </a:r>
            <a:r>
              <a:rPr lang="nl-NL" sz="2000" dirty="0" err="1">
                <a:latin typeface="+mj-lt"/>
              </a:rPr>
              <a:t>leefijdsgrens</a:t>
            </a:r>
            <a:r>
              <a:rPr lang="nl-NL" sz="2000" dirty="0">
                <a:latin typeface="+mj-lt"/>
              </a:rPr>
              <a:t>) – van</a:t>
            </a:r>
          </a:p>
          <a:p>
            <a:pPr marL="0" indent="0">
              <a:buNone/>
            </a:pPr>
            <a:r>
              <a:rPr lang="nl-NL" sz="2000" dirty="0" err="1">
                <a:latin typeface="+mj-lt"/>
              </a:rPr>
              <a:t>kindverhoor</a:t>
            </a:r>
            <a:r>
              <a:rPr lang="nl-NL" sz="2000" dirty="0">
                <a:latin typeface="+mj-lt"/>
              </a:rPr>
              <a:t> naar </a:t>
            </a:r>
            <a:r>
              <a:rPr lang="nl-NL" sz="2000" dirty="0" err="1">
                <a:latin typeface="+mj-lt"/>
              </a:rPr>
              <a:t>kindgesprek</a:t>
            </a:r>
            <a:r>
              <a:rPr lang="nl-NL" sz="2000" dirty="0">
                <a:latin typeface="+mj-lt"/>
              </a:rPr>
              <a:t>.</a:t>
            </a:r>
          </a:p>
          <a:p>
            <a:pPr marL="0" indent="0">
              <a:buNone/>
            </a:pPr>
            <a:r>
              <a:rPr lang="nl-NL" sz="2000" dirty="0">
                <a:latin typeface="+mj-lt"/>
              </a:rPr>
              <a:t>• Artikel 17: Recht op informatie en uitleg.</a:t>
            </a:r>
          </a:p>
          <a:p>
            <a:pPr marL="0" indent="0">
              <a:buNone/>
            </a:pPr>
            <a:r>
              <a:rPr lang="nl-NL" sz="2000" dirty="0">
                <a:latin typeface="+mj-lt"/>
              </a:rPr>
              <a:t>• Artikel 18: Ouders eerste verantwoordelijkheid over kind.</a:t>
            </a:r>
          </a:p>
        </p:txBody>
      </p:sp>
    </p:spTree>
    <p:extLst>
      <p:ext uri="{BB962C8B-B14F-4D97-AF65-F5344CB8AC3E}">
        <p14:creationId xmlns:p14="http://schemas.microsoft.com/office/powerpoint/2010/main" val="920592744"/>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1324</TotalTime>
  <Words>944</Words>
  <Application>Microsoft Office PowerPoint</Application>
  <PresentationFormat>Breedbeeld</PresentationFormat>
  <Paragraphs>157</Paragraphs>
  <Slides>13</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13</vt:i4>
      </vt:variant>
    </vt:vector>
  </HeadingPairs>
  <TitlesOfParts>
    <vt:vector size="19" baseType="lpstr">
      <vt:lpstr>Arial</vt:lpstr>
      <vt:lpstr>Bradley Hand ITC</vt:lpstr>
      <vt:lpstr>Calibri</vt:lpstr>
      <vt:lpstr>Calibri Light</vt:lpstr>
      <vt:lpstr>Times New Roman</vt:lpstr>
      <vt:lpstr>Kantoorthema</vt:lpstr>
      <vt:lpstr>PowerPoint-presentatie</vt:lpstr>
      <vt:lpstr>PowerPoint-presentatie</vt:lpstr>
      <vt:lpstr>PowerPoint-presentatie</vt:lpstr>
      <vt:lpstr>Vallen en weer opstaan</vt:lpstr>
      <vt:lpstr>HART model</vt:lpstr>
      <vt:lpstr>PowerPoint-presentatie</vt:lpstr>
      <vt:lpstr>Vertegenwoordiging minderjarige</vt:lpstr>
      <vt:lpstr>Ouderschapsbelofte (gezag art. 1:245BW ev.)</vt:lpstr>
      <vt:lpstr>IVRK - ‘Kinderrechtenverdrag’</vt:lpstr>
      <vt:lpstr>Rechtspositie minderjarigen</vt:lpstr>
      <vt:lpstr>Bijzondere curator</vt:lpstr>
      <vt:lpstr>Andere spelers in het werkveld</vt:lpstr>
      <vt:lpstr>PowerPoint-presentatie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Marlon Dijkhuizen</dc:creator>
  <cp:lastModifiedBy>Rineke Hoekstra</cp:lastModifiedBy>
  <cp:revision>5</cp:revision>
  <dcterms:created xsi:type="dcterms:W3CDTF">2017-10-05T08:55:49Z</dcterms:created>
  <dcterms:modified xsi:type="dcterms:W3CDTF">2018-06-22T07:57:29Z</dcterms:modified>
</cp:coreProperties>
</file>